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sldIdLst>
    <p:sldId id="309" r:id="rId2"/>
    <p:sldId id="257" r:id="rId3"/>
    <p:sldId id="297" r:id="rId4"/>
    <p:sldId id="320" r:id="rId5"/>
    <p:sldId id="321" r:id="rId6"/>
    <p:sldId id="322" r:id="rId7"/>
    <p:sldId id="283" r:id="rId8"/>
    <p:sldId id="258" r:id="rId9"/>
    <p:sldId id="276" r:id="rId10"/>
    <p:sldId id="277" r:id="rId11"/>
    <p:sldId id="304" r:id="rId12"/>
    <p:sldId id="305" r:id="rId13"/>
    <p:sldId id="259" r:id="rId14"/>
    <p:sldId id="316" r:id="rId15"/>
    <p:sldId id="265" r:id="rId16"/>
    <p:sldId id="266" r:id="rId17"/>
    <p:sldId id="267" r:id="rId18"/>
    <p:sldId id="268" r:id="rId19"/>
    <p:sldId id="269" r:id="rId20"/>
    <p:sldId id="272" r:id="rId21"/>
    <p:sldId id="270" r:id="rId22"/>
    <p:sldId id="271" r:id="rId23"/>
    <p:sldId id="262" r:id="rId24"/>
    <p:sldId id="260" r:id="rId25"/>
    <p:sldId id="261" r:id="rId26"/>
    <p:sldId id="263" r:id="rId27"/>
    <p:sldId id="298" r:id="rId28"/>
    <p:sldId id="299" r:id="rId29"/>
    <p:sldId id="300" r:id="rId30"/>
    <p:sldId id="301" r:id="rId31"/>
    <p:sldId id="302" r:id="rId32"/>
    <p:sldId id="303" r:id="rId33"/>
    <p:sldId id="284" r:id="rId34"/>
    <p:sldId id="313" r:id="rId35"/>
    <p:sldId id="306" r:id="rId36"/>
    <p:sldId id="281" r:id="rId37"/>
    <p:sldId id="282" r:id="rId38"/>
    <p:sldId id="285" r:id="rId39"/>
    <p:sldId id="319" r:id="rId40"/>
    <p:sldId id="294" r:id="rId41"/>
    <p:sldId id="295" r:id="rId42"/>
    <p:sldId id="286" r:id="rId43"/>
    <p:sldId id="296" r:id="rId44"/>
    <p:sldId id="288" r:id="rId45"/>
    <p:sldId id="289" r:id="rId46"/>
    <p:sldId id="293" r:id="rId47"/>
    <p:sldId id="317" r:id="rId48"/>
    <p:sldId id="290" r:id="rId49"/>
    <p:sldId id="318" r:id="rId50"/>
    <p:sldId id="291" r:id="rId51"/>
    <p:sldId id="292" r:id="rId52"/>
    <p:sldId id="27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Reza Jafari Nakhjavani" initials="MRJ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512"/>
  </p:normalViewPr>
  <p:slideViewPr>
    <p:cSldViewPr snapToGrid="0" snapToObjects="1">
      <p:cViewPr>
        <p:scale>
          <a:sx n="78" d="100"/>
          <a:sy n="78" d="100"/>
        </p:scale>
        <p:origin x="-17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9639A-DE2A-47FE-93E8-CD5BA29F8FF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39EC70E-105C-4372-BD20-551CC354D4A9}">
      <dgm:prSet/>
      <dgm:spPr/>
      <dgm:t>
        <a:bodyPr/>
        <a:lstStyle/>
        <a:p>
          <a:r>
            <a:rPr lang="en-US"/>
            <a:t>Studies are performed to assess the efficacy and safety of anti-IL-6 antibodies such as Tocilizumab and IL-6 monoclonal antibodies such as sultuximab. </a:t>
          </a:r>
        </a:p>
      </dgm:t>
    </dgm:pt>
    <dgm:pt modelId="{1FE2B030-D4C1-4194-80F5-2420C1C29DD9}" type="parTrans" cxnId="{4EE4F725-8A65-4028-8D2B-885C3BDA8416}">
      <dgm:prSet/>
      <dgm:spPr/>
      <dgm:t>
        <a:bodyPr/>
        <a:lstStyle/>
        <a:p>
          <a:endParaRPr lang="en-US"/>
        </a:p>
      </dgm:t>
    </dgm:pt>
    <dgm:pt modelId="{F8ED5277-50BD-420B-8501-27C0EB84DBBD}" type="sibTrans" cxnId="{4EE4F725-8A65-4028-8D2B-885C3BDA8416}">
      <dgm:prSet/>
      <dgm:spPr/>
      <dgm:t>
        <a:bodyPr/>
        <a:lstStyle/>
        <a:p>
          <a:endParaRPr lang="en-US"/>
        </a:p>
      </dgm:t>
    </dgm:pt>
    <dgm:pt modelId="{70F846B8-2BE7-48D3-A0C7-172E92018E2A}">
      <dgm:prSet/>
      <dgm:spPr/>
      <dgm:t>
        <a:bodyPr/>
        <a:lstStyle/>
        <a:p>
          <a:r>
            <a:rPr lang="en-US"/>
            <a:t>The latter one has been shown to increase hemoglobin levels, however, at the same time, it enhanced the risk of infections</a:t>
          </a:r>
        </a:p>
      </dgm:t>
    </dgm:pt>
    <dgm:pt modelId="{805DCFB2-6659-44C1-A8BF-FC21548CA580}" type="parTrans" cxnId="{8D411A0F-CB7A-41D4-8B64-F29234BED79B}">
      <dgm:prSet/>
      <dgm:spPr/>
      <dgm:t>
        <a:bodyPr/>
        <a:lstStyle/>
        <a:p>
          <a:endParaRPr lang="en-US"/>
        </a:p>
      </dgm:t>
    </dgm:pt>
    <dgm:pt modelId="{0E899502-7B97-407E-84A2-FA88D6935458}" type="sibTrans" cxnId="{8D411A0F-CB7A-41D4-8B64-F29234BED79B}">
      <dgm:prSet/>
      <dgm:spPr/>
      <dgm:t>
        <a:bodyPr/>
        <a:lstStyle/>
        <a:p>
          <a:endParaRPr lang="en-US"/>
        </a:p>
      </dgm:t>
    </dgm:pt>
    <dgm:pt modelId="{A7ABB278-DD6A-3847-BFEA-13FF9D134EC3}" type="pres">
      <dgm:prSet presAssocID="{B839639A-DE2A-47FE-93E8-CD5BA29F8FFA}" presName="linear" presStyleCnt="0">
        <dgm:presLayoutVars>
          <dgm:animLvl val="lvl"/>
          <dgm:resizeHandles val="exact"/>
        </dgm:presLayoutVars>
      </dgm:prSet>
      <dgm:spPr/>
      <dgm:t>
        <a:bodyPr/>
        <a:lstStyle/>
        <a:p>
          <a:endParaRPr lang="en-US"/>
        </a:p>
      </dgm:t>
    </dgm:pt>
    <dgm:pt modelId="{1182C628-130D-ED46-9F71-A4461D9D1646}" type="pres">
      <dgm:prSet presAssocID="{639EC70E-105C-4372-BD20-551CC354D4A9}" presName="parentText" presStyleLbl="node1" presStyleIdx="0" presStyleCnt="2">
        <dgm:presLayoutVars>
          <dgm:chMax val="0"/>
          <dgm:bulletEnabled val="1"/>
        </dgm:presLayoutVars>
      </dgm:prSet>
      <dgm:spPr/>
      <dgm:t>
        <a:bodyPr/>
        <a:lstStyle/>
        <a:p>
          <a:endParaRPr lang="en-US"/>
        </a:p>
      </dgm:t>
    </dgm:pt>
    <dgm:pt modelId="{0124C3F0-3F9B-A745-99D0-7A3782F1EA94}" type="pres">
      <dgm:prSet presAssocID="{F8ED5277-50BD-420B-8501-27C0EB84DBBD}" presName="spacer" presStyleCnt="0"/>
      <dgm:spPr/>
    </dgm:pt>
    <dgm:pt modelId="{C0F2D6A3-5F83-A64D-8053-54490C756C54}" type="pres">
      <dgm:prSet presAssocID="{70F846B8-2BE7-48D3-A0C7-172E92018E2A}" presName="parentText" presStyleLbl="node1" presStyleIdx="1" presStyleCnt="2">
        <dgm:presLayoutVars>
          <dgm:chMax val="0"/>
          <dgm:bulletEnabled val="1"/>
        </dgm:presLayoutVars>
      </dgm:prSet>
      <dgm:spPr/>
      <dgm:t>
        <a:bodyPr/>
        <a:lstStyle/>
        <a:p>
          <a:endParaRPr lang="en-US"/>
        </a:p>
      </dgm:t>
    </dgm:pt>
  </dgm:ptLst>
  <dgm:cxnLst>
    <dgm:cxn modelId="{AB72818E-2B14-824F-AF77-34F9D1D5147E}" type="presOf" srcId="{B839639A-DE2A-47FE-93E8-CD5BA29F8FFA}" destId="{A7ABB278-DD6A-3847-BFEA-13FF9D134EC3}" srcOrd="0" destOrd="0" presId="urn:microsoft.com/office/officeart/2005/8/layout/vList2"/>
    <dgm:cxn modelId="{24661F6D-D4D8-6A47-96E2-94976A10044D}" type="presOf" srcId="{639EC70E-105C-4372-BD20-551CC354D4A9}" destId="{1182C628-130D-ED46-9F71-A4461D9D1646}" srcOrd="0" destOrd="0" presId="urn:microsoft.com/office/officeart/2005/8/layout/vList2"/>
    <dgm:cxn modelId="{8D411A0F-CB7A-41D4-8B64-F29234BED79B}" srcId="{B839639A-DE2A-47FE-93E8-CD5BA29F8FFA}" destId="{70F846B8-2BE7-48D3-A0C7-172E92018E2A}" srcOrd="1" destOrd="0" parTransId="{805DCFB2-6659-44C1-A8BF-FC21548CA580}" sibTransId="{0E899502-7B97-407E-84A2-FA88D6935458}"/>
    <dgm:cxn modelId="{2280CE97-E787-4A4B-984B-298863A42CC6}" type="presOf" srcId="{70F846B8-2BE7-48D3-A0C7-172E92018E2A}" destId="{C0F2D6A3-5F83-A64D-8053-54490C756C54}" srcOrd="0" destOrd="0" presId="urn:microsoft.com/office/officeart/2005/8/layout/vList2"/>
    <dgm:cxn modelId="{4EE4F725-8A65-4028-8D2B-885C3BDA8416}" srcId="{B839639A-DE2A-47FE-93E8-CD5BA29F8FFA}" destId="{639EC70E-105C-4372-BD20-551CC354D4A9}" srcOrd="0" destOrd="0" parTransId="{1FE2B030-D4C1-4194-80F5-2420C1C29DD9}" sibTransId="{F8ED5277-50BD-420B-8501-27C0EB84DBBD}"/>
    <dgm:cxn modelId="{BD497DAE-1917-DD4B-A9DC-9A7B76B8438E}" type="presParOf" srcId="{A7ABB278-DD6A-3847-BFEA-13FF9D134EC3}" destId="{1182C628-130D-ED46-9F71-A4461D9D1646}" srcOrd="0" destOrd="0" presId="urn:microsoft.com/office/officeart/2005/8/layout/vList2"/>
    <dgm:cxn modelId="{D7DE86D2-7A96-F846-B617-42AB42B7DABE}" type="presParOf" srcId="{A7ABB278-DD6A-3847-BFEA-13FF9D134EC3}" destId="{0124C3F0-3F9B-A745-99D0-7A3782F1EA94}" srcOrd="1" destOrd="0" presId="urn:microsoft.com/office/officeart/2005/8/layout/vList2"/>
    <dgm:cxn modelId="{00AD6972-7EE4-E64C-A63B-3A3E3C6B1CAC}" type="presParOf" srcId="{A7ABB278-DD6A-3847-BFEA-13FF9D134EC3}" destId="{C0F2D6A3-5F83-A64D-8053-54490C756C5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19:02:36.115"/>
    </inkml:context>
    <inkml:brush xml:id="br0">
      <inkml:brushProperty name="width" value="0.1" units="cm"/>
      <inkml:brushProperty name="height" value="0.6" units="cm"/>
      <inkml:brushProperty name="color" value="#E71224"/>
      <inkml:brushProperty name="inkEffects" value="pencil"/>
    </inkml:brush>
  </inkml:definitions>
  <inkml:trace contextRef="#ctx0" brushRef="#br0">0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19:02:38.309"/>
    </inkml:context>
    <inkml:brush xml:id="br0">
      <inkml:brushProperty name="width" value="0.1" units="cm"/>
      <inkml:brushProperty name="height" value="0.6" units="cm"/>
      <inkml:brushProperty name="color" value="#E71224"/>
      <inkml:brushProperty name="inkEffects" value="pencil"/>
    </inkml:brush>
  </inkml:definitions>
  <inkml:trace contextRef="#ctx0" brushRef="#br0">0 0 16383,'0'0'0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BBEDD-2C2A-F64C-8B45-411751C14D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E63D3C9-7298-FA4A-AB0A-988C2D44C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05A7672-BFAE-434E-8161-9AE6BDE69612}"/>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5" name="Footer Placeholder 4">
            <a:extLst>
              <a:ext uri="{FF2B5EF4-FFF2-40B4-BE49-F238E27FC236}">
                <a16:creationId xmlns:a16="http://schemas.microsoft.com/office/drawing/2014/main" xmlns="" id="{B66D418F-4AE7-F943-B7A1-1BA4131B3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21E8F7-D1A1-E549-9BDD-87D3A6F87644}"/>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158410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03E07-BEDF-E442-AA8B-6241475FB9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2BE5E5-7F41-FE4B-ADCD-7145CA09CD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EFF161-2649-434E-8BE3-64AEF2BFDDE4}"/>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5" name="Footer Placeholder 4">
            <a:extLst>
              <a:ext uri="{FF2B5EF4-FFF2-40B4-BE49-F238E27FC236}">
                <a16:creationId xmlns:a16="http://schemas.microsoft.com/office/drawing/2014/main" xmlns="" id="{51EBF8B5-2BF7-3049-8FEE-A3DA163D7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139F0A-EDB9-7E4E-8E8F-D1EC8FE437EC}"/>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209796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A81BE8-CB06-E74B-96B6-00EC1E9C93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99A445D-3CFD-5640-82F3-9DA03A7DDB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AF532C-26A8-9649-B1D0-ED2E873894BD}"/>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5" name="Footer Placeholder 4">
            <a:extLst>
              <a:ext uri="{FF2B5EF4-FFF2-40B4-BE49-F238E27FC236}">
                <a16:creationId xmlns:a16="http://schemas.microsoft.com/office/drawing/2014/main" xmlns="" id="{97ABF901-35FF-C64B-AFFB-05FDBEFAF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B53429-5991-354F-A4B6-3C4C230A6739}"/>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86300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C263C-425D-6941-B356-6B57EB5B3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B2F1CC-4314-014A-98B9-504677853A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6C9DF2-07B9-214C-9686-6AADE8CF840F}"/>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5" name="Footer Placeholder 4">
            <a:extLst>
              <a:ext uri="{FF2B5EF4-FFF2-40B4-BE49-F238E27FC236}">
                <a16:creationId xmlns:a16="http://schemas.microsoft.com/office/drawing/2014/main" xmlns="" id="{402AD714-C9C2-4E4E-9E2B-7C737D36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E8F28A-77DA-954D-AE02-044501543FD9}"/>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249374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FF647-72B2-7A46-BD14-6FE20F9A92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FA5770A-04A1-F64E-B016-F95AC8816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AFB12F9-9559-B54A-9EAC-57DE92BC7F46}"/>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5" name="Footer Placeholder 4">
            <a:extLst>
              <a:ext uri="{FF2B5EF4-FFF2-40B4-BE49-F238E27FC236}">
                <a16:creationId xmlns:a16="http://schemas.microsoft.com/office/drawing/2014/main" xmlns="" id="{99090A21-E245-5B4F-B232-EC6B3D16B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623AD0-ADA4-474E-9E99-53F62DA33C9D}"/>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219690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C4EF7-0A92-9643-ACF2-5EBC36779A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3F72E6-3BC8-F843-81E0-4B770EBF89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C3074C4-0F31-894C-91DB-D24142D92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BD0407-F6B2-144D-891F-4B9D7E4AD387}"/>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6" name="Footer Placeholder 5">
            <a:extLst>
              <a:ext uri="{FF2B5EF4-FFF2-40B4-BE49-F238E27FC236}">
                <a16:creationId xmlns:a16="http://schemas.microsoft.com/office/drawing/2014/main" xmlns="" id="{9D3FB9F8-D817-CB4C-ABA7-335CB3AB8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909AD6-3AFA-644C-A1EB-F176A53CFDDF}"/>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3460367312"/>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0BE15-C7E3-B84C-BB80-7D964D55E3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762C19-E04F-E547-82F4-C16DB2A6E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AE798CC-90E9-F44D-B35F-22C43809E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0BA3BE-8D11-2A4C-BDF8-5B2186294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3F044ED-141B-D04E-B273-CA3A4C752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3622B55-7124-274D-B468-4FB2A9E0A373}"/>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8" name="Footer Placeholder 7">
            <a:extLst>
              <a:ext uri="{FF2B5EF4-FFF2-40B4-BE49-F238E27FC236}">
                <a16:creationId xmlns:a16="http://schemas.microsoft.com/office/drawing/2014/main" xmlns="" id="{B19A9C62-08B2-564A-AD07-9C35851812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0AC4F67-198E-A44D-B05B-A257A889AABC}"/>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400401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8E462-01AD-0A45-AABD-51621D6D5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62D2A15-4ACE-8C4A-A72C-0B70D2198577}"/>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4" name="Footer Placeholder 3">
            <a:extLst>
              <a:ext uri="{FF2B5EF4-FFF2-40B4-BE49-F238E27FC236}">
                <a16:creationId xmlns:a16="http://schemas.microsoft.com/office/drawing/2014/main" xmlns="" id="{6B0CBD9D-1793-8843-A17E-19C7011910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9CE371F-94A4-2D47-8B2D-DF4C69472B89}"/>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14536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D94156-8685-5D42-881D-1E7CDED97B09}"/>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3" name="Footer Placeholder 2">
            <a:extLst>
              <a:ext uri="{FF2B5EF4-FFF2-40B4-BE49-F238E27FC236}">
                <a16:creationId xmlns:a16="http://schemas.microsoft.com/office/drawing/2014/main" xmlns="" id="{CC1642ED-2053-344D-B366-26F7BE1161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CACC99F-46E8-C348-B413-F2E3482ED685}"/>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362935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C2E7A-8703-3A40-B8EB-4581520DE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799E384-8FE3-E04E-B5AE-F8CC4FAD6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19775DC-C0F3-C74D-92EE-03D2C3258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813095-0AE1-774D-B9ED-7F3C5145DD89}"/>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6" name="Footer Placeholder 5">
            <a:extLst>
              <a:ext uri="{FF2B5EF4-FFF2-40B4-BE49-F238E27FC236}">
                <a16:creationId xmlns:a16="http://schemas.microsoft.com/office/drawing/2014/main" xmlns="" id="{1EF3F7D4-197F-D147-8E08-8A2ECEC67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A2CE7C-DA1A-4944-AC8D-74B86543F854}"/>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77622261"/>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D10A2-D58F-9249-9662-81CA6BA03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5D36439-DE65-894E-8154-43BFFF82E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B7D3968-C1C2-6E41-B5F5-C00386A18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1A09E0-72CD-D149-B325-D136F8753865}"/>
              </a:ext>
            </a:extLst>
          </p:cNvPr>
          <p:cNvSpPr>
            <a:spLocks noGrp="1"/>
          </p:cNvSpPr>
          <p:nvPr>
            <p:ph type="dt" sz="half" idx="10"/>
          </p:nvPr>
        </p:nvSpPr>
        <p:spPr/>
        <p:txBody>
          <a:bodyPr/>
          <a:lstStyle/>
          <a:p>
            <a:fld id="{087F65F7-51CB-024A-BF34-FEDAFF7274EB}" type="datetimeFigureOut">
              <a:rPr lang="en-US" smtClean="0"/>
              <a:t>1/24/2021</a:t>
            </a:fld>
            <a:endParaRPr lang="en-US"/>
          </a:p>
        </p:txBody>
      </p:sp>
      <p:sp>
        <p:nvSpPr>
          <p:cNvPr id="6" name="Footer Placeholder 5">
            <a:extLst>
              <a:ext uri="{FF2B5EF4-FFF2-40B4-BE49-F238E27FC236}">
                <a16:creationId xmlns:a16="http://schemas.microsoft.com/office/drawing/2014/main" xmlns="" id="{3CD46955-8CEF-E84E-906E-B82055069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40E4C0-5697-834C-B474-F0B4BB812CF7}"/>
              </a:ext>
            </a:extLst>
          </p:cNvPr>
          <p:cNvSpPr>
            <a:spLocks noGrp="1"/>
          </p:cNvSpPr>
          <p:nvPr>
            <p:ph type="sldNum" sz="quarter" idx="12"/>
          </p:nvPr>
        </p:nvSpPr>
        <p:spPr/>
        <p:txBody>
          <a:bodyPr/>
          <a:lstStyle/>
          <a:p>
            <a:fld id="{DD4B3778-5D13-BF4E-9636-3B7EE31A5007}" type="slidenum">
              <a:rPr lang="en-US" smtClean="0"/>
              <a:t>‹#›</a:t>
            </a:fld>
            <a:endParaRPr lang="en-US"/>
          </a:p>
        </p:txBody>
      </p:sp>
    </p:spTree>
    <p:extLst>
      <p:ext uri="{BB962C8B-B14F-4D97-AF65-F5344CB8AC3E}">
        <p14:creationId xmlns:p14="http://schemas.microsoft.com/office/powerpoint/2010/main" val="421613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EAB1368-3669-6A4B-9BBD-29688061C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85E795A-399C-0C44-ABFA-19D0C773F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6E2D54-9DC4-E546-95FC-341106F52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65F7-51CB-024A-BF34-FEDAFF7274EB}" type="datetimeFigureOut">
              <a:rPr lang="en-US" smtClean="0"/>
              <a:t>1/24/2021</a:t>
            </a:fld>
            <a:endParaRPr lang="en-US"/>
          </a:p>
        </p:txBody>
      </p:sp>
      <p:sp>
        <p:nvSpPr>
          <p:cNvPr id="5" name="Footer Placeholder 4">
            <a:extLst>
              <a:ext uri="{FF2B5EF4-FFF2-40B4-BE49-F238E27FC236}">
                <a16:creationId xmlns:a16="http://schemas.microsoft.com/office/drawing/2014/main" xmlns="" id="{270C27AC-3849-1A4B-A03A-C1106D411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7CA6E3C-CCCC-1046-97A5-87ED5F331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B3778-5D13-BF4E-9636-3B7EE31A5007}" type="slidenum">
              <a:rPr lang="en-US" smtClean="0"/>
              <a:t>‹#›</a:t>
            </a:fld>
            <a:endParaRPr lang="en-US"/>
          </a:p>
        </p:txBody>
      </p:sp>
    </p:spTree>
    <p:extLst>
      <p:ext uri="{BB962C8B-B14F-4D97-AF65-F5344CB8AC3E}">
        <p14:creationId xmlns:p14="http://schemas.microsoft.com/office/powerpoint/2010/main" val="501734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qualitylogoproducts.com/stress-balls/red-blood-cell-stresstoy.htm"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commons.wikimedia.org/wiki/File:Diagram_of_a_red_blood_cell_CRUK_467.svg" TargetMode="External"/><Relationship Id="rId5" Type="http://schemas.openxmlformats.org/officeDocument/2006/relationships/hyperlink" Target="https://www.myinterestingfacts.com/red-blood-cell-facts/"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vepress.com/erythropoietin-resistance-in-patients-with-chronic-kidney-disease-curr-peer-reviewed-fulltext-article-IJNRD#cit003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ectorstock.com/royalty-free-vector/red-blood-cell-with-oxygen-cartoon-vector-953019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ustomXml" Target="../ink/ink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ovepress.com/erythropoietin-resistance-in-patients-with-chronic-kidney-disease-curr-peer-reviewed-fulltext-article-IJNRD#cit001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vepress.com/erythropoietin-resistance-in-patients-with-chronic-kidney-disease-curr-peer-reviewed-fulltext-article-IJNRD#cit0028" TargetMode="External"/><Relationship Id="rId2" Type="http://schemas.openxmlformats.org/officeDocument/2006/relationships/hyperlink" Target="https://www.dovepress.com/erythropoietin-resistance-in-patients-with-chronic-kidney-disease-curr-peer-reviewed-fulltext-article-IJNRD#cit0027"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ovepress.com/erythropoietin-resistance-in-patients-with-chronic-kidney-disease-curr-peer-reviewed-fulltext-article-IJNRD#cit000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ectorstock.com/royalty-free-vector/red-blood-cell-with-oxygen-cartoon-vector-953019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vectorstock.com/royalty-free-vector/red-blood-cell-with-oxygen-cartoon-vector-953019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vectorstock.com/royalty-free-vector/red-blood-cell-with-oxygen-cartoon-vector-9530191"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3B07C-CD04-1445-8085-1753774BE7EB}"/>
              </a:ext>
            </a:extLst>
          </p:cNvPr>
          <p:cNvSpPr>
            <a:spLocks noGrp="1"/>
          </p:cNvSpPr>
          <p:nvPr>
            <p:ph type="title"/>
          </p:nvPr>
        </p:nvSpPr>
        <p:spPr>
          <a:xfrm>
            <a:off x="5780315" y="2749304"/>
            <a:ext cx="5692216" cy="1922251"/>
          </a:xfrm>
        </p:spPr>
        <p:txBody>
          <a:bodyPr vert="horz" lIns="91440" tIns="45720" rIns="91440" bIns="45720" rtlCol="0" anchor="t">
            <a:noAutofit/>
          </a:bodyPr>
          <a:lstStyle/>
          <a:p>
            <a:r>
              <a:rPr lang="en-US" sz="3600" b="1" kern="1200" dirty="0">
                <a:solidFill>
                  <a:schemeClr val="tx1"/>
                </a:solidFill>
                <a:latin typeface="+mj-lt"/>
                <a:ea typeface="+mj-ea"/>
                <a:cs typeface="+mj-cs"/>
              </a:rPr>
              <a:t>Erythropoietin Resistance in Patients with Chronic Kidney Disease: Current Perspectives</a:t>
            </a:r>
            <a:endParaRPr lang="en-US" sz="3600" kern="1200" dirty="0">
              <a:solidFill>
                <a:schemeClr val="tx1"/>
              </a:solidFill>
              <a:latin typeface="+mj-lt"/>
              <a:ea typeface="+mj-ea"/>
              <a:cs typeface="+mj-cs"/>
            </a:endParaRPr>
          </a:p>
        </p:txBody>
      </p:sp>
      <p:sp>
        <p:nvSpPr>
          <p:cNvPr id="29" name="Freeform: Shape 28">
            <a:extLst>
              <a:ext uri="{FF2B5EF4-FFF2-40B4-BE49-F238E27FC236}">
                <a16:creationId xmlns:a16="http://schemas.microsoft.com/office/drawing/2014/main" xmlns="" id="{60B21A5C-062F-46C2-8389-53D40F46AA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xmlns="" id="{732B230C-4BBD-504E-A266-3DC09662F7F4}"/>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l="6714" r="6580" b="3"/>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31" name="Freeform: Shape 30">
            <a:extLst>
              <a:ext uri="{FF2B5EF4-FFF2-40B4-BE49-F238E27FC236}">
                <a16:creationId xmlns:a16="http://schemas.microsoft.com/office/drawing/2014/main" xmlns="" id="{8A177BCC-4208-4795-8572-4D623BA1E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9180F643-0FAC-1945-AE03-1C433AAB8FBA}"/>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t="2789" r="3" b="6519"/>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6" name="TextBox 5">
            <a:extLst>
              <a:ext uri="{FF2B5EF4-FFF2-40B4-BE49-F238E27FC236}">
                <a16:creationId xmlns:a16="http://schemas.microsoft.com/office/drawing/2014/main" xmlns="" id="{EBDF6D9E-78AC-B743-8654-8CAED96B0943}"/>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commons.wikimedia.org/wiki/File:Diagram_of_a_red_blood_cell_CRUK_467.sv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14" name="Rounded Rectangle 13">
            <a:extLst>
              <a:ext uri="{FF2B5EF4-FFF2-40B4-BE49-F238E27FC236}">
                <a16:creationId xmlns:a16="http://schemas.microsoft.com/office/drawing/2014/main" xmlns="" id="{07B6D16B-E57C-4143-8DA7-63572BE76057}"/>
              </a:ext>
            </a:extLst>
          </p:cNvPr>
          <p:cNvSpPr/>
          <p:nvPr/>
        </p:nvSpPr>
        <p:spPr>
          <a:xfrm>
            <a:off x="5780315" y="4539343"/>
            <a:ext cx="5486399" cy="1143000"/>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bg1"/>
                </a:solidFill>
              </a:rPr>
              <a:t>Dr</a:t>
            </a:r>
            <a:r>
              <a:rPr lang="en-US" sz="2400" b="1" i="1" dirty="0">
                <a:solidFill>
                  <a:schemeClr val="bg1"/>
                </a:solidFill>
              </a:rPr>
              <a:t> </a:t>
            </a:r>
            <a:r>
              <a:rPr lang="en-US" sz="2400" b="1" i="1" dirty="0" err="1">
                <a:solidFill>
                  <a:schemeClr val="bg1"/>
                </a:solidFill>
              </a:rPr>
              <a:t>Sima</a:t>
            </a:r>
            <a:r>
              <a:rPr lang="en-US" sz="2400" b="1" i="1" dirty="0">
                <a:solidFill>
                  <a:schemeClr val="bg1"/>
                </a:solidFill>
              </a:rPr>
              <a:t> </a:t>
            </a:r>
            <a:r>
              <a:rPr lang="en-US" sz="2400" b="1" i="1" dirty="0" err="1">
                <a:solidFill>
                  <a:schemeClr val="bg1"/>
                </a:solidFill>
              </a:rPr>
              <a:t>Abediazar</a:t>
            </a:r>
            <a:endParaRPr lang="en-US" sz="2400" b="1" i="1" dirty="0">
              <a:solidFill>
                <a:schemeClr val="bg1"/>
              </a:solidFill>
            </a:endParaRPr>
          </a:p>
          <a:p>
            <a:pPr algn="ctr"/>
            <a:r>
              <a:rPr lang="en-US" sz="2400" b="1" i="1" dirty="0">
                <a:solidFill>
                  <a:schemeClr val="bg1"/>
                </a:solidFill>
              </a:rPr>
              <a:t>Professor of Nephrology</a:t>
            </a:r>
          </a:p>
          <a:p>
            <a:pPr algn="ctr"/>
            <a:r>
              <a:rPr lang="en-US" sz="2400" b="1" i="1" dirty="0">
                <a:solidFill>
                  <a:schemeClr val="bg1"/>
                </a:solidFill>
              </a:rPr>
              <a:t>Tabriz university of medical science </a:t>
            </a:r>
          </a:p>
        </p:txBody>
      </p:sp>
    </p:spTree>
    <p:extLst>
      <p:ext uri="{BB962C8B-B14F-4D97-AF65-F5344CB8AC3E}">
        <p14:creationId xmlns:p14="http://schemas.microsoft.com/office/powerpoint/2010/main" val="8046843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80556-D75A-AB4D-A3AF-F63B819716C4}"/>
              </a:ext>
            </a:extLst>
          </p:cNvPr>
          <p:cNvSpPr>
            <a:spLocks noGrp="1"/>
          </p:cNvSpPr>
          <p:nvPr>
            <p:ph type="title"/>
          </p:nvPr>
        </p:nvSpPr>
        <p:spPr>
          <a:xfrm>
            <a:off x="838200" y="212289"/>
            <a:ext cx="10515600" cy="1478400"/>
          </a:xfrm>
        </p:spPr>
        <p:txBody>
          <a:bodyPr>
            <a:normAutofit/>
          </a:bodyPr>
          <a:lstStyle/>
          <a:p>
            <a:r>
              <a:rPr lang="en-US" sz="4800" b="1" dirty="0"/>
              <a:t>CAUSES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7D5AB8F7-A8DA-0943-8EE4-E89FC6F584C1}"/>
              </a:ext>
            </a:extLst>
          </p:cNvPr>
          <p:cNvSpPr>
            <a:spLocks noGrp="1"/>
          </p:cNvSpPr>
          <p:nvPr>
            <p:ph idx="1"/>
          </p:nvPr>
        </p:nvSpPr>
        <p:spPr>
          <a:xfrm>
            <a:off x="408214" y="1123494"/>
            <a:ext cx="11430000" cy="4351338"/>
          </a:xfrm>
        </p:spPr>
        <p:txBody>
          <a:bodyPr>
            <a:noAutofit/>
          </a:bodyPr>
          <a:lstStyle/>
          <a:p>
            <a:pPr>
              <a:buSzPct val="152000"/>
              <a:buFont typeface="Wingdings" pitchFamily="2" charset="2"/>
              <a:buChar char="§"/>
            </a:pPr>
            <a:r>
              <a:rPr lang="en-US" sz="2400" b="1" dirty="0"/>
              <a:t>Iron deficiency</a:t>
            </a:r>
          </a:p>
          <a:p>
            <a:pPr>
              <a:buSzPct val="152000"/>
              <a:buFont typeface="Wingdings" pitchFamily="2" charset="2"/>
              <a:buChar char="§"/>
            </a:pPr>
            <a:r>
              <a:rPr lang="en-US" sz="2400" b="1" dirty="0"/>
              <a:t>Infection or inflammation</a:t>
            </a:r>
          </a:p>
          <a:p>
            <a:pPr>
              <a:buSzPct val="152000"/>
              <a:buFont typeface="Wingdings" pitchFamily="2" charset="2"/>
              <a:buChar char="§"/>
            </a:pPr>
            <a:r>
              <a:rPr lang="en-US" sz="2400" b="1" dirty="0"/>
              <a:t>Inadequate dialysis</a:t>
            </a:r>
          </a:p>
          <a:p>
            <a:pPr>
              <a:buSzPct val="152000"/>
              <a:buFont typeface="Wingdings" pitchFamily="2" charset="2"/>
              <a:buChar char="§"/>
            </a:pPr>
            <a:r>
              <a:rPr lang="en-US" sz="2400" b="1" dirty="0"/>
              <a:t>Severe hyperparathyroidism</a:t>
            </a:r>
          </a:p>
          <a:p>
            <a:pPr>
              <a:buSzPct val="152000"/>
              <a:buFont typeface="Wingdings" pitchFamily="2" charset="2"/>
              <a:buChar char="§"/>
            </a:pPr>
            <a:r>
              <a:rPr lang="en-US" sz="2400" b="1" dirty="0"/>
              <a:t>bone aluminum accumulation (now very rare)</a:t>
            </a:r>
          </a:p>
          <a:p>
            <a:pPr>
              <a:buSzPct val="152000"/>
              <a:buFont typeface="Wingdings" pitchFamily="2" charset="2"/>
              <a:buChar char="§"/>
            </a:pPr>
            <a:r>
              <a:rPr lang="en-US" sz="2400" b="1" dirty="0"/>
              <a:t> malignancy </a:t>
            </a:r>
          </a:p>
          <a:p>
            <a:pPr>
              <a:buSzPct val="152000"/>
              <a:buFont typeface="Wingdings" pitchFamily="2" charset="2"/>
              <a:buChar char="§"/>
            </a:pPr>
            <a:r>
              <a:rPr lang="en-US" sz="2400" b="1" dirty="0"/>
              <a:t>bone marrow disorders such as myelodysplastic syndrome and multiple myeloma</a:t>
            </a:r>
          </a:p>
          <a:p>
            <a:pPr>
              <a:buSzPct val="152000"/>
              <a:buFont typeface="Wingdings" pitchFamily="2" charset="2"/>
              <a:buChar char="§"/>
            </a:pPr>
            <a:r>
              <a:rPr lang="en-US" sz="2400" b="1" dirty="0"/>
              <a:t>hemoglobinopathies, such as sickle cell disease.</a:t>
            </a:r>
          </a:p>
          <a:p>
            <a:pPr>
              <a:buSzPct val="152000"/>
              <a:buFont typeface="Wingdings" pitchFamily="2" charset="2"/>
              <a:buChar char="§"/>
            </a:pPr>
            <a:r>
              <a:rPr lang="en-US" sz="2400" b="1" dirty="0"/>
              <a:t> B12 and folate deficiencies</a:t>
            </a:r>
          </a:p>
          <a:p>
            <a:pPr>
              <a:buSzPct val="152000"/>
              <a:buFont typeface="Wingdings" pitchFamily="2" charset="2"/>
              <a:buChar char="§"/>
            </a:pPr>
            <a:r>
              <a:rPr lang="en-US" sz="2400" b="1" dirty="0"/>
              <a:t>Pure red cell aplasia</a:t>
            </a:r>
          </a:p>
          <a:p>
            <a:pPr>
              <a:buSzPct val="152000"/>
              <a:buFont typeface="Wingdings" pitchFamily="2" charset="2"/>
              <a:buChar char="§"/>
            </a:pPr>
            <a:r>
              <a:rPr lang="en-US" sz="2400" b="1" dirty="0"/>
              <a:t>Malnutrition</a:t>
            </a:r>
          </a:p>
          <a:p>
            <a:pPr>
              <a:buSzPct val="152000"/>
              <a:buFont typeface="Wingdings" pitchFamily="2" charset="2"/>
              <a:buChar char="§"/>
            </a:pPr>
            <a:r>
              <a:rPr lang="en-US" sz="2400" b="1" dirty="0"/>
              <a:t> drugs such as renin‑angiotensin‑aldosterone system blockers (RAAS blockers)</a:t>
            </a:r>
          </a:p>
          <a:p>
            <a:pPr>
              <a:buSzPct val="152000"/>
              <a:buFont typeface="Wingdings" pitchFamily="2" charset="2"/>
              <a:buChar char="§"/>
            </a:pPr>
            <a:endParaRPr lang="en-US" sz="2400" b="1" dirty="0"/>
          </a:p>
          <a:p>
            <a:pPr>
              <a:buSzPct val="152000"/>
              <a:buFont typeface="Wingdings" pitchFamily="2" charset="2"/>
              <a:buChar char="§"/>
            </a:pPr>
            <a:endParaRPr lang="en-US" sz="2400" b="1" dirty="0"/>
          </a:p>
        </p:txBody>
      </p:sp>
      <p:cxnSp>
        <p:nvCxnSpPr>
          <p:cNvPr id="4" name="Straight Connector 3">
            <a:extLst>
              <a:ext uri="{FF2B5EF4-FFF2-40B4-BE49-F238E27FC236}">
                <a16:creationId xmlns:a16="http://schemas.microsoft.com/office/drawing/2014/main" xmlns="" id="{628AA565-CFF7-034B-A4FC-FAFB160C5041}"/>
              </a:ext>
            </a:extLst>
          </p:cNvPr>
          <p:cNvCxnSpPr>
            <a:cxnSpLocks/>
          </p:cNvCxnSpPr>
          <p:nvPr/>
        </p:nvCxnSpPr>
        <p:spPr>
          <a:xfrm>
            <a:off x="163286" y="1110333"/>
            <a:ext cx="6498771" cy="0"/>
          </a:xfrm>
          <a:prstGeom prst="line">
            <a:avLst/>
          </a:prstGeom>
          <a:ln w="111125">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23F76CF8-9B31-8C4B-A05E-77B80A58EBB6}"/>
              </a:ext>
            </a:extLst>
          </p:cNvPr>
          <p:cNvPicPr>
            <a:picLocks noChangeAspect="1"/>
          </p:cNvPicPr>
          <p:nvPr/>
        </p:nvPicPr>
        <p:blipFill>
          <a:blip r:embed="rId2"/>
          <a:stretch>
            <a:fillRect/>
          </a:stretch>
        </p:blipFill>
        <p:spPr>
          <a:xfrm>
            <a:off x="8833758" y="404290"/>
            <a:ext cx="3004456" cy="3161210"/>
          </a:xfrm>
          <a:prstGeom prst="rect">
            <a:avLst/>
          </a:prstGeom>
        </p:spPr>
      </p:pic>
    </p:spTree>
    <p:extLst>
      <p:ext uri="{BB962C8B-B14F-4D97-AF65-F5344CB8AC3E}">
        <p14:creationId xmlns:p14="http://schemas.microsoft.com/office/powerpoint/2010/main" val="223471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AC9B70-0D5D-CE45-94A0-0945804BC8D4}"/>
              </a:ext>
            </a:extLst>
          </p:cNvPr>
          <p:cNvSpPr>
            <a:spLocks noGrp="1"/>
          </p:cNvSpPr>
          <p:nvPr>
            <p:ph idx="1"/>
          </p:nvPr>
        </p:nvSpPr>
        <p:spPr>
          <a:xfrm>
            <a:off x="533399" y="2593072"/>
            <a:ext cx="11206843" cy="3905702"/>
          </a:xfrm>
          <a:solidFill>
            <a:schemeClr val="tx1">
              <a:lumMod val="95000"/>
              <a:lumOff val="5000"/>
            </a:schemeClr>
          </a:solidFill>
        </p:spPr>
        <p:txBody>
          <a:bodyPr>
            <a:normAutofit/>
          </a:bodyPr>
          <a:lstStyle/>
          <a:p>
            <a:pPr marL="0" indent="0">
              <a:buNone/>
            </a:pPr>
            <a:r>
              <a:rPr lang="en-US" b="1" dirty="0">
                <a:solidFill>
                  <a:schemeClr val="bg1"/>
                </a:solidFill>
              </a:rPr>
              <a:t>As </a:t>
            </a:r>
            <a:r>
              <a:rPr lang="en-US" b="1" dirty="0" err="1">
                <a:solidFill>
                  <a:schemeClr val="bg1"/>
                </a:solidFill>
              </a:rPr>
              <a:t>Hb</a:t>
            </a:r>
            <a:r>
              <a:rPr lang="en-US" b="1" dirty="0">
                <a:solidFill>
                  <a:schemeClr val="bg1"/>
                </a:solidFill>
              </a:rPr>
              <a:t> response is not included in this definition, various studies assessed ESA </a:t>
            </a:r>
            <a:r>
              <a:rPr lang="en-US" b="1" dirty="0" err="1">
                <a:solidFill>
                  <a:schemeClr val="bg1"/>
                </a:solidFill>
              </a:rPr>
              <a:t>hyporesponsiveness</a:t>
            </a:r>
            <a:r>
              <a:rPr lang="en-US" b="1" dirty="0">
                <a:solidFill>
                  <a:schemeClr val="bg1"/>
                </a:solidFill>
              </a:rPr>
              <a:t> by using ESA </a:t>
            </a:r>
            <a:r>
              <a:rPr lang="en-US" b="1" dirty="0" err="1">
                <a:solidFill>
                  <a:schemeClr val="bg1"/>
                </a:solidFill>
              </a:rPr>
              <a:t>hyporesponsiveness</a:t>
            </a:r>
            <a:r>
              <a:rPr lang="en-US" b="1" dirty="0">
                <a:solidFill>
                  <a:schemeClr val="bg1"/>
                </a:solidFill>
              </a:rPr>
              <a:t> index (EHRI).</a:t>
            </a:r>
          </a:p>
          <a:p>
            <a:pPr marL="0" indent="0">
              <a:buNone/>
            </a:pPr>
            <a:r>
              <a:rPr lang="en-US" b="1" dirty="0">
                <a:solidFill>
                  <a:schemeClr val="bg1"/>
                </a:solidFill>
              </a:rPr>
              <a:t> </a:t>
            </a:r>
          </a:p>
          <a:p>
            <a:pPr marL="0" indent="0">
              <a:buNone/>
            </a:pPr>
            <a:r>
              <a:rPr lang="en-US" b="1" dirty="0">
                <a:solidFill>
                  <a:schemeClr val="bg1"/>
                </a:solidFill>
              </a:rPr>
              <a:t>EHRI is calculated by dividing weekly ESA dose per kilogram of body weight (IU/kg/W) by </a:t>
            </a:r>
            <a:r>
              <a:rPr lang="en-US" b="1" dirty="0" err="1">
                <a:solidFill>
                  <a:schemeClr val="bg1"/>
                </a:solidFill>
              </a:rPr>
              <a:t>Hb</a:t>
            </a:r>
            <a:r>
              <a:rPr lang="en-US" b="1" dirty="0">
                <a:solidFill>
                  <a:schemeClr val="bg1"/>
                </a:solidFill>
              </a:rPr>
              <a:t> level (g/dl). </a:t>
            </a:r>
          </a:p>
          <a:p>
            <a:pPr marL="0" indent="0">
              <a:buNone/>
            </a:pPr>
            <a:endParaRPr lang="en-US" b="1" dirty="0">
              <a:solidFill>
                <a:schemeClr val="bg1"/>
              </a:solidFill>
            </a:endParaRPr>
          </a:p>
          <a:p>
            <a:pPr marL="0" indent="0">
              <a:buNone/>
            </a:pPr>
            <a:r>
              <a:rPr lang="en-US" b="1" dirty="0">
                <a:solidFill>
                  <a:schemeClr val="bg1"/>
                </a:solidFill>
              </a:rPr>
              <a:t>EHRI is an easily calculated index that has direct relation with mortality in dialysis patients.</a:t>
            </a:r>
          </a:p>
          <a:p>
            <a:endParaRPr lang="en-US" b="1" dirty="0">
              <a:solidFill>
                <a:schemeClr val="bg1"/>
              </a:solidFill>
            </a:endParaRPr>
          </a:p>
        </p:txBody>
      </p:sp>
      <p:pic>
        <p:nvPicPr>
          <p:cNvPr id="4" name="Picture 3">
            <a:extLst>
              <a:ext uri="{FF2B5EF4-FFF2-40B4-BE49-F238E27FC236}">
                <a16:creationId xmlns:a16="http://schemas.microsoft.com/office/drawing/2014/main" xmlns="" id="{1B6CF1F2-6BF2-A74D-81C3-E4573801AF98}"/>
              </a:ext>
            </a:extLst>
          </p:cNvPr>
          <p:cNvPicPr>
            <a:picLocks noChangeAspect="1"/>
          </p:cNvPicPr>
          <p:nvPr/>
        </p:nvPicPr>
        <p:blipFill>
          <a:blip r:embed="rId2"/>
          <a:stretch>
            <a:fillRect/>
          </a:stretch>
        </p:blipFill>
        <p:spPr>
          <a:xfrm>
            <a:off x="702127" y="174981"/>
            <a:ext cx="10820400" cy="1244729"/>
          </a:xfrm>
          <a:prstGeom prst="rect">
            <a:avLst/>
          </a:prstGeom>
        </p:spPr>
      </p:pic>
      <p:sp>
        <p:nvSpPr>
          <p:cNvPr id="6" name="Rectangle 5">
            <a:extLst>
              <a:ext uri="{FF2B5EF4-FFF2-40B4-BE49-F238E27FC236}">
                <a16:creationId xmlns:a16="http://schemas.microsoft.com/office/drawing/2014/main" xmlns="" id="{DA9B2FBF-0C79-FA43-ABD7-5D4875C11F4E}"/>
              </a:ext>
            </a:extLst>
          </p:cNvPr>
          <p:cNvSpPr/>
          <p:nvPr/>
        </p:nvSpPr>
        <p:spPr>
          <a:xfrm>
            <a:off x="5921833" y="1783223"/>
            <a:ext cx="5818409" cy="646331"/>
          </a:xfrm>
          <a:prstGeom prst="rect">
            <a:avLst/>
          </a:prstGeom>
          <a:solidFill>
            <a:schemeClr val="bg1">
              <a:lumMod val="85000"/>
            </a:schemeClr>
          </a:solidFill>
        </p:spPr>
        <p:txBody>
          <a:bodyPr wrap="square">
            <a:spAutoFit/>
          </a:bodyPr>
          <a:lstStyle/>
          <a:p>
            <a:r>
              <a:rPr lang="en-US" dirty="0">
                <a:latin typeface="Helvetica" pitchFamily="2" charset="0"/>
              </a:rPr>
              <a:t>Menoufia Medical Journal, Volume 33 | Number 1 | January-March 2020</a:t>
            </a:r>
            <a:endParaRPr lang="en-US" dirty="0">
              <a:effectLst/>
              <a:latin typeface="Helvetica" pitchFamily="2" charset="0"/>
            </a:endParaRPr>
          </a:p>
        </p:txBody>
      </p:sp>
    </p:spTree>
    <p:extLst>
      <p:ext uri="{BB962C8B-B14F-4D97-AF65-F5344CB8AC3E}">
        <p14:creationId xmlns:p14="http://schemas.microsoft.com/office/powerpoint/2010/main" val="311184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9791892-A8DC-8E4C-9C9C-47809407CEB7}"/>
              </a:ext>
            </a:extLst>
          </p:cNvPr>
          <p:cNvSpPr/>
          <p:nvPr/>
        </p:nvSpPr>
        <p:spPr>
          <a:xfrm>
            <a:off x="702127" y="174848"/>
            <a:ext cx="10820400" cy="1915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A0CC58E-C459-5B4B-B9F4-8D24D8CEDAED}"/>
              </a:ext>
            </a:extLst>
          </p:cNvPr>
          <p:cNvPicPr>
            <a:picLocks noChangeAspect="1"/>
          </p:cNvPicPr>
          <p:nvPr/>
        </p:nvPicPr>
        <p:blipFill>
          <a:blip r:embed="rId2"/>
          <a:stretch>
            <a:fillRect/>
          </a:stretch>
        </p:blipFill>
        <p:spPr>
          <a:xfrm>
            <a:off x="718456" y="207506"/>
            <a:ext cx="10787746" cy="1183604"/>
          </a:xfrm>
          <a:prstGeom prst="rect">
            <a:avLst/>
          </a:prstGeom>
          <a:noFill/>
          <a:ln>
            <a:noFill/>
            <a:prstDash val="solid"/>
          </a:ln>
        </p:spPr>
      </p:pic>
      <p:sp>
        <p:nvSpPr>
          <p:cNvPr id="3" name="Content Placeholder 2">
            <a:extLst>
              <a:ext uri="{FF2B5EF4-FFF2-40B4-BE49-F238E27FC236}">
                <a16:creationId xmlns:a16="http://schemas.microsoft.com/office/drawing/2014/main" xmlns="" id="{1C846A2F-25E6-A54F-9F93-9528D4C43994}"/>
              </a:ext>
            </a:extLst>
          </p:cNvPr>
          <p:cNvSpPr>
            <a:spLocks noGrp="1"/>
          </p:cNvSpPr>
          <p:nvPr>
            <p:ph idx="1"/>
          </p:nvPr>
        </p:nvSpPr>
        <p:spPr>
          <a:xfrm>
            <a:off x="838200" y="2331814"/>
            <a:ext cx="10515600" cy="4351338"/>
          </a:xfrm>
          <a:solidFill>
            <a:schemeClr val="tx1">
              <a:lumMod val="95000"/>
              <a:lumOff val="5000"/>
            </a:schemeClr>
          </a:solidFill>
        </p:spPr>
        <p:txBody>
          <a:bodyPr>
            <a:normAutofit lnSpcReduction="10000"/>
          </a:bodyPr>
          <a:lstStyle/>
          <a:p>
            <a:r>
              <a:rPr lang="en-US" dirty="0">
                <a:solidFill>
                  <a:schemeClr val="bg1"/>
                </a:solidFill>
              </a:rPr>
              <a:t>Angiotensin converting enzyme (ACE) inhibitors/Angiotensin Receptor Blockers (ARBs) inhibit erythropoiesis induced by Recombinant Human Erythropoietin (</a:t>
            </a:r>
            <a:r>
              <a:rPr lang="en-US" dirty="0" err="1">
                <a:solidFill>
                  <a:schemeClr val="bg1"/>
                </a:solidFill>
              </a:rPr>
              <a:t>rHuEPO</a:t>
            </a:r>
            <a:r>
              <a:rPr lang="en-US" dirty="0">
                <a:solidFill>
                  <a:schemeClr val="bg1"/>
                </a:solidFill>
              </a:rPr>
              <a:t>) in ESRD patients. </a:t>
            </a:r>
          </a:p>
          <a:p>
            <a:r>
              <a:rPr lang="en-US" dirty="0">
                <a:solidFill>
                  <a:schemeClr val="bg1"/>
                </a:solidFill>
              </a:rPr>
              <a:t> simultaneous use of ACE inhibitors/ARBs and </a:t>
            </a:r>
            <a:r>
              <a:rPr lang="en-US" dirty="0" err="1">
                <a:solidFill>
                  <a:schemeClr val="bg1"/>
                </a:solidFill>
              </a:rPr>
              <a:t>rHuEPO</a:t>
            </a:r>
            <a:r>
              <a:rPr lang="en-US" dirty="0">
                <a:solidFill>
                  <a:schemeClr val="bg1"/>
                </a:solidFill>
              </a:rPr>
              <a:t> should be carried out with caution. </a:t>
            </a:r>
          </a:p>
          <a:p>
            <a:r>
              <a:rPr lang="en-US" dirty="0">
                <a:solidFill>
                  <a:schemeClr val="bg1"/>
                </a:solidFill>
              </a:rPr>
              <a:t>Inhibition of renin angiotensin system inhibits erythropoiesis by decreasing angiotensin II availability, which is a growth factor for erythrocytes.</a:t>
            </a:r>
          </a:p>
          <a:p>
            <a:r>
              <a:rPr lang="en-US" dirty="0">
                <a:solidFill>
                  <a:schemeClr val="bg1"/>
                </a:solidFill>
              </a:rPr>
              <a:t>Moreover, RAAS blockers can lead to an elevated level of negative regulator of erythropoiesis of acetyl‑</a:t>
            </a:r>
            <a:r>
              <a:rPr lang="en-US" dirty="0" err="1">
                <a:solidFill>
                  <a:schemeClr val="bg1"/>
                </a:solidFill>
              </a:rPr>
              <a:t>seryl</a:t>
            </a:r>
            <a:r>
              <a:rPr lang="en-US" dirty="0">
                <a:solidFill>
                  <a:schemeClr val="bg1"/>
                </a:solidFill>
              </a:rPr>
              <a:t>‑aspartyl‑</a:t>
            </a:r>
            <a:r>
              <a:rPr lang="en-US" dirty="0" err="1">
                <a:solidFill>
                  <a:schemeClr val="bg1"/>
                </a:solidFill>
              </a:rPr>
              <a:t>lysyl</a:t>
            </a:r>
            <a:r>
              <a:rPr lang="en-US" dirty="0">
                <a:solidFill>
                  <a:schemeClr val="bg1"/>
                </a:solidFill>
              </a:rPr>
              <a:t>‑proline (</a:t>
            </a:r>
            <a:r>
              <a:rPr lang="en-US" dirty="0" err="1">
                <a:solidFill>
                  <a:schemeClr val="bg1"/>
                </a:solidFill>
              </a:rPr>
              <a:t>AcSDKP</a:t>
            </a:r>
            <a:r>
              <a:rPr lang="en-US" dirty="0">
                <a:solidFill>
                  <a:schemeClr val="bg1"/>
                </a:solidFill>
              </a:rPr>
              <a:t>)</a:t>
            </a:r>
          </a:p>
          <a:p>
            <a:endParaRPr lang="en-US" dirty="0">
              <a:solidFill>
                <a:schemeClr val="bg1"/>
              </a:solidFill>
            </a:endParaRPr>
          </a:p>
        </p:txBody>
      </p:sp>
      <p:sp>
        <p:nvSpPr>
          <p:cNvPr id="5" name="Rectangle 4">
            <a:extLst>
              <a:ext uri="{FF2B5EF4-FFF2-40B4-BE49-F238E27FC236}">
                <a16:creationId xmlns:a16="http://schemas.microsoft.com/office/drawing/2014/main" xmlns="" id="{46E855E6-D1D7-CF49-B8EE-02C7179A24DE}"/>
              </a:ext>
            </a:extLst>
          </p:cNvPr>
          <p:cNvSpPr/>
          <p:nvPr/>
        </p:nvSpPr>
        <p:spPr>
          <a:xfrm>
            <a:off x="6085123" y="1456651"/>
            <a:ext cx="5431967" cy="646331"/>
          </a:xfrm>
          <a:prstGeom prst="rect">
            <a:avLst/>
          </a:prstGeom>
          <a:noFill/>
          <a:ln>
            <a:noFill/>
          </a:ln>
        </p:spPr>
        <p:txBody>
          <a:bodyPr wrap="square">
            <a:spAutoFit/>
          </a:bodyPr>
          <a:lstStyle/>
          <a:p>
            <a:r>
              <a:rPr lang="en-US" dirty="0">
                <a:latin typeface="Helvetica" pitchFamily="2" charset="0"/>
              </a:rPr>
              <a:t>Menoufia Medical Journal, Volume 33 | Number 1 | January-March 2020</a:t>
            </a:r>
            <a:endParaRPr lang="en-US" dirty="0">
              <a:effectLst/>
              <a:latin typeface="Helvetica" pitchFamily="2" charset="0"/>
            </a:endParaRPr>
          </a:p>
        </p:txBody>
      </p:sp>
    </p:spTree>
    <p:extLst>
      <p:ext uri="{BB962C8B-B14F-4D97-AF65-F5344CB8AC3E}">
        <p14:creationId xmlns:p14="http://schemas.microsoft.com/office/powerpoint/2010/main" val="274220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E051ABC-67A1-5745-BD0D-E6F59F24C520}"/>
              </a:ext>
            </a:extLst>
          </p:cNvPr>
          <p:cNvSpPr>
            <a:spLocks noGrp="1"/>
          </p:cNvSpPr>
          <p:nvPr>
            <p:ph type="title"/>
          </p:nvPr>
        </p:nvSpPr>
        <p:spPr>
          <a:xfrm>
            <a:off x="424543" y="640263"/>
            <a:ext cx="3664459" cy="5254510"/>
          </a:xfrm>
        </p:spPr>
        <p:txBody>
          <a:bodyPr>
            <a:normAutofit/>
          </a:bodyPr>
          <a:lstStyle/>
          <a:p>
            <a:r>
              <a:rPr lang="en-US" b="1" dirty="0"/>
              <a:t>ESA Response Conditioning Factors and Optimization Strategies</a:t>
            </a:r>
            <a:br>
              <a:rPr lang="en-US" b="1" dirty="0"/>
            </a:br>
            <a:endParaRPr lang="en-US" dirty="0"/>
          </a:p>
        </p:txBody>
      </p:sp>
      <p:sp>
        <p:nvSpPr>
          <p:cNvPr id="3" name="Content Placeholder 2">
            <a:extLst>
              <a:ext uri="{FF2B5EF4-FFF2-40B4-BE49-F238E27FC236}">
                <a16:creationId xmlns:a16="http://schemas.microsoft.com/office/drawing/2014/main" xmlns="" id="{14BAE3EB-6246-4F41-A343-CD75638FAF30}"/>
              </a:ext>
            </a:extLst>
          </p:cNvPr>
          <p:cNvSpPr>
            <a:spLocks noGrp="1"/>
          </p:cNvSpPr>
          <p:nvPr>
            <p:ph idx="1"/>
          </p:nvPr>
        </p:nvSpPr>
        <p:spPr>
          <a:xfrm>
            <a:off x="4709160" y="146957"/>
            <a:ext cx="7481316" cy="6585855"/>
          </a:xfrm>
        </p:spPr>
        <p:txBody>
          <a:bodyPr anchor="ctr">
            <a:noAutofit/>
          </a:bodyPr>
          <a:lstStyle/>
          <a:p>
            <a:pPr marL="0" indent="0">
              <a:buNone/>
            </a:pPr>
            <a:r>
              <a:rPr lang="en-US" b="1" dirty="0">
                <a:solidFill>
                  <a:schemeClr val="bg1"/>
                </a:solidFill>
              </a:rPr>
              <a:t>        Iron Deficiency</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r>
              <a:rPr lang="en-US" dirty="0">
                <a:solidFill>
                  <a:schemeClr val="bg1"/>
                </a:solidFill>
              </a:rPr>
              <a:t>This may be due to a true paucity of iron stores (absolute iron deficiency) or a relative (functional) deficiency, which prevents the use of available iron stores.</a:t>
            </a:r>
          </a:p>
          <a:p>
            <a:endParaRPr lang="en-US" dirty="0">
              <a:solidFill>
                <a:schemeClr val="bg1"/>
              </a:solidFill>
            </a:endParaRPr>
          </a:p>
          <a:p>
            <a:endParaRPr lang="en-US" dirty="0">
              <a:solidFill>
                <a:schemeClr val="bg1"/>
              </a:solidFill>
            </a:endParaRPr>
          </a:p>
          <a:p>
            <a:r>
              <a:rPr lang="en-US" dirty="0">
                <a:solidFill>
                  <a:schemeClr val="bg1"/>
                </a:solidFill>
              </a:rPr>
              <a:t>Several risk factors contribute to absolute and functional iron deficiency in CKD, including blood losses, impaired iron absorption, and chronic inflammation.</a:t>
            </a:r>
          </a:p>
        </p:txBody>
      </p:sp>
      <p:pic>
        <p:nvPicPr>
          <p:cNvPr id="5" name="Picture 4">
            <a:extLst>
              <a:ext uri="{FF2B5EF4-FFF2-40B4-BE49-F238E27FC236}">
                <a16:creationId xmlns:a16="http://schemas.microsoft.com/office/drawing/2014/main" xmlns="" id="{EB5D326F-43AE-9F4B-A34A-5E358EB3D221}"/>
              </a:ext>
            </a:extLst>
          </p:cNvPr>
          <p:cNvPicPr>
            <a:picLocks noChangeAspect="1"/>
          </p:cNvPicPr>
          <p:nvPr/>
        </p:nvPicPr>
        <p:blipFill>
          <a:blip r:embed="rId2"/>
          <a:stretch>
            <a:fillRect/>
          </a:stretch>
        </p:blipFill>
        <p:spPr>
          <a:xfrm>
            <a:off x="467173" y="5513612"/>
            <a:ext cx="3746500" cy="1219200"/>
          </a:xfrm>
          <a:prstGeom prst="rect">
            <a:avLst/>
          </a:prstGeom>
        </p:spPr>
      </p:pic>
      <p:sp>
        <p:nvSpPr>
          <p:cNvPr id="6" name="Diagonal Stripe 5">
            <a:extLst>
              <a:ext uri="{FF2B5EF4-FFF2-40B4-BE49-F238E27FC236}">
                <a16:creationId xmlns:a16="http://schemas.microsoft.com/office/drawing/2014/main" xmlns="" id="{CB098AC2-8D18-FD41-AE86-59E1ECC5BF78}"/>
              </a:ext>
            </a:extLst>
          </p:cNvPr>
          <p:cNvSpPr/>
          <p:nvPr/>
        </p:nvSpPr>
        <p:spPr>
          <a:xfrm>
            <a:off x="5204647" y="1081134"/>
            <a:ext cx="3168972" cy="372108"/>
          </a:xfrm>
          <a:prstGeom prst="diagStrip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78695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51ABC-67A1-5745-BD0D-E6F59F24C520}"/>
              </a:ext>
            </a:extLst>
          </p:cNvPr>
          <p:cNvSpPr>
            <a:spLocks noGrp="1"/>
          </p:cNvSpPr>
          <p:nvPr>
            <p:ph type="title"/>
          </p:nvPr>
        </p:nvSpPr>
        <p:spPr>
          <a:xfrm>
            <a:off x="424543" y="125188"/>
            <a:ext cx="3789130" cy="5769585"/>
          </a:xfrm>
          <a:solidFill>
            <a:schemeClr val="tx1"/>
          </a:solidFill>
        </p:spPr>
        <p:txBody>
          <a:bodyPr>
            <a:normAutofit/>
          </a:bodyPr>
          <a:lstStyle/>
          <a:p>
            <a:r>
              <a:rPr lang="en-US" b="1" dirty="0">
                <a:solidFill>
                  <a:schemeClr val="bg1"/>
                </a:solidFill>
              </a:rPr>
              <a:t>ESA Response Conditioning Factors and Optimization Strategies</a:t>
            </a:r>
            <a:br>
              <a:rPr lang="en-US" b="1"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xmlns="" id="{14BAE3EB-6246-4F41-A343-CD75638FAF30}"/>
              </a:ext>
            </a:extLst>
          </p:cNvPr>
          <p:cNvSpPr>
            <a:spLocks noGrp="1"/>
          </p:cNvSpPr>
          <p:nvPr>
            <p:ph idx="1"/>
          </p:nvPr>
        </p:nvSpPr>
        <p:spPr>
          <a:xfrm>
            <a:off x="4709160" y="146957"/>
            <a:ext cx="7481316" cy="6585855"/>
          </a:xfrm>
        </p:spPr>
        <p:txBody>
          <a:bodyPr anchor="ctr">
            <a:noAutofit/>
          </a:bodyPr>
          <a:lstStyle/>
          <a:p>
            <a:pPr marL="0" indent="0">
              <a:buNone/>
            </a:pPr>
            <a:r>
              <a:rPr lang="en-US" b="1" dirty="0"/>
              <a:t>    </a:t>
            </a:r>
            <a:r>
              <a:rPr lang="en-US" sz="3200" b="1" dirty="0"/>
              <a:t>Iron Deficiency</a:t>
            </a:r>
          </a:p>
          <a:p>
            <a:pPr marL="0" indent="0">
              <a:buNone/>
            </a:pPr>
            <a:endParaRPr lang="en-US" sz="2400" dirty="0"/>
          </a:p>
          <a:p>
            <a:r>
              <a:rPr lang="en-US" dirty="0"/>
              <a:t>Clinical practice guidelines recommend that oral iron will, in general, be sufficient to maintain and may be sufficient to attain the </a:t>
            </a:r>
            <a:r>
              <a:rPr lang="en-US" dirty="0" err="1"/>
              <a:t>Hb</a:t>
            </a:r>
            <a:r>
              <a:rPr lang="en-US" dirty="0"/>
              <a:t> within targets in ESA treated CKD patients not yet requiring dialysis and in those on peritoneal dialysis. </a:t>
            </a:r>
          </a:p>
          <a:p>
            <a:pPr marL="0" indent="0">
              <a:buNone/>
            </a:pPr>
            <a:endParaRPr lang="en-US" dirty="0"/>
          </a:p>
          <a:p>
            <a:r>
              <a:rPr lang="en-US" dirty="0"/>
              <a:t>IN patients with resistance to ESA therapy on oral iron, or intolerant to oral iron, a therapeutic trial of IV iron trial seems reasonable. In contrast, most hemodialysis (HD) patients with iron deficiency will require IV iron.</a:t>
            </a:r>
          </a:p>
        </p:txBody>
      </p:sp>
      <p:pic>
        <p:nvPicPr>
          <p:cNvPr id="5" name="Picture 4">
            <a:extLst>
              <a:ext uri="{FF2B5EF4-FFF2-40B4-BE49-F238E27FC236}">
                <a16:creationId xmlns:a16="http://schemas.microsoft.com/office/drawing/2014/main" xmlns="" id="{EB5D326F-43AE-9F4B-A34A-5E358EB3D221}"/>
              </a:ext>
            </a:extLst>
          </p:cNvPr>
          <p:cNvPicPr>
            <a:picLocks noChangeAspect="1"/>
          </p:cNvPicPr>
          <p:nvPr/>
        </p:nvPicPr>
        <p:blipFill>
          <a:blip r:embed="rId2"/>
          <a:stretch>
            <a:fillRect/>
          </a:stretch>
        </p:blipFill>
        <p:spPr>
          <a:xfrm>
            <a:off x="450844" y="5513612"/>
            <a:ext cx="3789130" cy="1219200"/>
          </a:xfrm>
          <a:prstGeom prst="rect">
            <a:avLst/>
          </a:prstGeom>
        </p:spPr>
      </p:pic>
      <p:sp>
        <p:nvSpPr>
          <p:cNvPr id="6" name="Diagonal Stripe 5">
            <a:extLst>
              <a:ext uri="{FF2B5EF4-FFF2-40B4-BE49-F238E27FC236}">
                <a16:creationId xmlns:a16="http://schemas.microsoft.com/office/drawing/2014/main" xmlns="" id="{CB098AC2-8D18-FD41-AE86-59E1ECC5BF78}"/>
              </a:ext>
            </a:extLst>
          </p:cNvPr>
          <p:cNvSpPr/>
          <p:nvPr/>
        </p:nvSpPr>
        <p:spPr>
          <a:xfrm>
            <a:off x="5057686" y="1113786"/>
            <a:ext cx="3168972" cy="372108"/>
          </a:xfrm>
          <a:prstGeom prst="diagStrip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764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07579C-7879-5043-9C6B-643A330D4A0D}"/>
              </a:ext>
            </a:extLst>
          </p:cNvPr>
          <p:cNvSpPr>
            <a:spLocks noGrp="1"/>
          </p:cNvSpPr>
          <p:nvPr>
            <p:ph type="title"/>
          </p:nvPr>
        </p:nvSpPr>
        <p:spPr>
          <a:xfrm>
            <a:off x="645065" y="1463040"/>
            <a:ext cx="3796306" cy="2690949"/>
          </a:xfrm>
        </p:spPr>
        <p:txBody>
          <a:bodyPr anchor="t">
            <a:normAutofit/>
          </a:bodyPr>
          <a:lstStyle/>
          <a:p>
            <a:r>
              <a:rPr lang="en-US" sz="4800" b="1"/>
              <a:t>Nutritional Status</a:t>
            </a:r>
            <a:br>
              <a:rPr lang="en-US" sz="4800" b="1"/>
            </a:br>
            <a:endParaRPr lang="en-US" sz="4800"/>
          </a:p>
        </p:txBody>
      </p:sp>
      <p:grpSp>
        <p:nvGrpSpPr>
          <p:cNvPr id="10" name="Group 9">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4BE9009-5773-9E4B-955E-3CD7E3DE8E1C}"/>
              </a:ext>
            </a:extLst>
          </p:cNvPr>
          <p:cNvSpPr>
            <a:spLocks noGrp="1"/>
          </p:cNvSpPr>
          <p:nvPr>
            <p:ph idx="1"/>
          </p:nvPr>
        </p:nvSpPr>
        <p:spPr>
          <a:xfrm>
            <a:off x="5133705" y="1649185"/>
            <a:ext cx="6505301" cy="4278085"/>
          </a:xfrm>
        </p:spPr>
        <p:txBody>
          <a:bodyPr anchor="t">
            <a:noAutofit/>
          </a:bodyPr>
          <a:lstStyle/>
          <a:p>
            <a:pPr marL="0" indent="0" fontAlgn="base">
              <a:buNone/>
            </a:pPr>
            <a:r>
              <a:rPr lang="en-US" sz="2000" b="1" dirty="0"/>
              <a:t> Their nutritional status is affected by</a:t>
            </a:r>
          </a:p>
          <a:p>
            <a:pPr marL="0" indent="0" fontAlgn="base">
              <a:buNone/>
            </a:pPr>
            <a:endParaRPr lang="en-US" sz="2000" b="1" dirty="0"/>
          </a:p>
          <a:p>
            <a:pPr fontAlgn="base"/>
            <a:r>
              <a:rPr lang="en-US" sz="2000" b="1" dirty="0"/>
              <a:t>general decrease in nutrient intake,</a:t>
            </a:r>
          </a:p>
          <a:p>
            <a:pPr fontAlgn="base"/>
            <a:r>
              <a:rPr lang="en-US" sz="2000" b="1" dirty="0"/>
              <a:t> dietary restrictions,</a:t>
            </a:r>
          </a:p>
          <a:p>
            <a:pPr fontAlgn="base"/>
            <a:r>
              <a:rPr lang="en-US" sz="2000" b="1" dirty="0"/>
              <a:t> intestinal malabsorption,</a:t>
            </a:r>
          </a:p>
          <a:p>
            <a:pPr fontAlgn="base"/>
            <a:r>
              <a:rPr lang="en-US" sz="2000" b="1" dirty="0"/>
              <a:t> inflammatory state, </a:t>
            </a:r>
          </a:p>
          <a:p>
            <a:pPr fontAlgn="base"/>
            <a:r>
              <a:rPr lang="en-US" sz="2000" b="1" dirty="0"/>
              <a:t>metabolic acidosis</a:t>
            </a:r>
          </a:p>
          <a:p>
            <a:pPr fontAlgn="base"/>
            <a:r>
              <a:rPr lang="en-US" sz="2000" b="1" dirty="0"/>
              <a:t> dialysate losses (in dialysis patients). </a:t>
            </a:r>
          </a:p>
          <a:p>
            <a:pPr fontAlgn="base"/>
            <a:r>
              <a:rPr lang="en-US" sz="2000" b="1" dirty="0"/>
              <a:t>These situations increase the risk for micronutrient deficiencies (folic acid, vitamin B12, and iron)</a:t>
            </a:r>
            <a:r>
              <a:rPr lang="en-US" sz="2000" b="1" u="sng" baseline="30000" dirty="0"/>
              <a:t> </a:t>
            </a:r>
            <a:r>
              <a:rPr lang="en-US" sz="2000" b="1" dirty="0"/>
              <a:t>and can favor the onset of anemia.</a:t>
            </a:r>
          </a:p>
          <a:p>
            <a:pPr marL="0" indent="0" fontAlgn="base">
              <a:buNone/>
            </a:pPr>
            <a:endParaRPr lang="en-US" sz="2000" b="1" u="sng" baseline="30000" dirty="0"/>
          </a:p>
          <a:p>
            <a:pPr marL="0" indent="0" fontAlgn="base">
              <a:buNone/>
            </a:pPr>
            <a:r>
              <a:rPr lang="en-US" sz="2000" b="1" dirty="0"/>
              <a:t> </a:t>
            </a:r>
          </a:p>
        </p:txBody>
      </p:sp>
      <p:sp>
        <p:nvSpPr>
          <p:cNvPr id="4" name="Rectangle 3">
            <a:extLst>
              <a:ext uri="{FF2B5EF4-FFF2-40B4-BE49-F238E27FC236}">
                <a16:creationId xmlns:a16="http://schemas.microsoft.com/office/drawing/2014/main" xmlns="" id="{3FC91F09-3D65-BA40-875A-0791AFB7878D}"/>
              </a:ext>
            </a:extLst>
          </p:cNvPr>
          <p:cNvSpPr/>
          <p:nvPr/>
        </p:nvSpPr>
        <p:spPr>
          <a:xfrm>
            <a:off x="5133704" y="322103"/>
            <a:ext cx="6505301" cy="923330"/>
          </a:xfrm>
          <a:prstGeom prst="rect">
            <a:avLst/>
          </a:prstGeom>
          <a:solidFill>
            <a:schemeClr val="tx1"/>
          </a:solidFill>
        </p:spPr>
        <p:txBody>
          <a:bodyPr wrap="square">
            <a:spAutoFit/>
          </a:bodyPr>
          <a:lstStyle/>
          <a:p>
            <a:pPr fontAlgn="base"/>
            <a:r>
              <a:rPr lang="en-US" b="1" dirty="0">
                <a:solidFill>
                  <a:schemeClr val="bg1"/>
                </a:solidFill>
              </a:rPr>
              <a:t>Patients with CKD are at substantial risk of malnutrition, characterized by loss of protein energy (state of decreased body protein and energy fuel reserves).</a:t>
            </a:r>
            <a:endParaRPr lang="en-US" b="1" u="sng" baseline="30000" dirty="0">
              <a:solidFill>
                <a:schemeClr val="bg1"/>
              </a:solidFill>
            </a:endParaRPr>
          </a:p>
        </p:txBody>
      </p:sp>
      <p:pic>
        <p:nvPicPr>
          <p:cNvPr id="6" name="Picture 5">
            <a:extLst>
              <a:ext uri="{FF2B5EF4-FFF2-40B4-BE49-F238E27FC236}">
                <a16:creationId xmlns:a16="http://schemas.microsoft.com/office/drawing/2014/main" xmlns="" id="{7BB573F5-E5A9-8840-AE5E-D967CF6AD9AA}"/>
              </a:ext>
            </a:extLst>
          </p:cNvPr>
          <p:cNvPicPr>
            <a:picLocks noChangeAspect="1"/>
          </p:cNvPicPr>
          <p:nvPr/>
        </p:nvPicPr>
        <p:blipFill>
          <a:blip r:embed="rId2"/>
          <a:stretch>
            <a:fillRect/>
          </a:stretch>
        </p:blipFill>
        <p:spPr>
          <a:xfrm>
            <a:off x="458102" y="4366527"/>
            <a:ext cx="2425700" cy="2087795"/>
          </a:xfrm>
          <a:prstGeom prst="rect">
            <a:avLst/>
          </a:prstGeom>
        </p:spPr>
      </p:pic>
    </p:spTree>
    <p:extLst>
      <p:ext uri="{BB962C8B-B14F-4D97-AF65-F5344CB8AC3E}">
        <p14:creationId xmlns:p14="http://schemas.microsoft.com/office/powerpoint/2010/main" val="167208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4844FC6-8AF1-D54F-9599-1366B9154629}"/>
              </a:ext>
            </a:extLst>
          </p:cNvPr>
          <p:cNvSpPr>
            <a:spLocks noGrp="1"/>
          </p:cNvSpPr>
          <p:nvPr>
            <p:ph type="title"/>
          </p:nvPr>
        </p:nvSpPr>
        <p:spPr>
          <a:xfrm>
            <a:off x="645065" y="1463040"/>
            <a:ext cx="3796306" cy="2690949"/>
          </a:xfrm>
        </p:spPr>
        <p:txBody>
          <a:bodyPr anchor="t">
            <a:normAutofit/>
          </a:bodyPr>
          <a:lstStyle/>
          <a:p>
            <a:r>
              <a:rPr lang="en-US" sz="4800" b="1"/>
              <a:t>Nutritional Status</a:t>
            </a:r>
            <a:endParaRPr lang="en-US" sz="4800"/>
          </a:p>
        </p:txBody>
      </p:sp>
      <p:grpSp>
        <p:nvGrpSpPr>
          <p:cNvPr id="10" name="Group 9">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E8BCC27-C26D-6A4A-81E8-D3FD6F5CA209}"/>
              </a:ext>
            </a:extLst>
          </p:cNvPr>
          <p:cNvSpPr>
            <a:spLocks noGrp="1"/>
          </p:cNvSpPr>
          <p:nvPr>
            <p:ph idx="1"/>
          </p:nvPr>
        </p:nvSpPr>
        <p:spPr>
          <a:xfrm>
            <a:off x="5133706" y="996043"/>
            <a:ext cx="6505300" cy="4767443"/>
          </a:xfrm>
        </p:spPr>
        <p:txBody>
          <a:bodyPr anchor="t">
            <a:noAutofit/>
          </a:bodyPr>
          <a:lstStyle/>
          <a:p>
            <a:pPr fontAlgn="base"/>
            <a:r>
              <a:rPr lang="en-US" dirty="0"/>
              <a:t>Observational studies have shown that nutritional status is associated with EPO resistance in HD patients, mainly because of malnutrition-inflammation status</a:t>
            </a:r>
          </a:p>
          <a:p>
            <a:pPr fontAlgn="base"/>
            <a:endParaRPr lang="en-US" dirty="0"/>
          </a:p>
          <a:p>
            <a:pPr fontAlgn="base"/>
            <a:r>
              <a:rPr lang="en-US" dirty="0"/>
              <a:t>Such individuals receive tailored nutrition assessment and counseling to prevent and treat protein-energy wasting, mineral and electrolyte disorders, and other metabolic co-morbidities associated with CKD.</a:t>
            </a:r>
          </a:p>
        </p:txBody>
      </p:sp>
      <p:pic>
        <p:nvPicPr>
          <p:cNvPr id="9" name="Picture 8">
            <a:extLst>
              <a:ext uri="{FF2B5EF4-FFF2-40B4-BE49-F238E27FC236}">
                <a16:creationId xmlns:a16="http://schemas.microsoft.com/office/drawing/2014/main" xmlns="" id="{6C3D03E9-4143-2E4A-B062-2829C5F23830}"/>
              </a:ext>
            </a:extLst>
          </p:cNvPr>
          <p:cNvPicPr>
            <a:picLocks noChangeAspect="1"/>
          </p:cNvPicPr>
          <p:nvPr/>
        </p:nvPicPr>
        <p:blipFill>
          <a:blip r:embed="rId2"/>
          <a:stretch>
            <a:fillRect/>
          </a:stretch>
        </p:blipFill>
        <p:spPr>
          <a:xfrm>
            <a:off x="458102" y="4366527"/>
            <a:ext cx="2425700" cy="2087795"/>
          </a:xfrm>
          <a:prstGeom prst="rect">
            <a:avLst/>
          </a:prstGeom>
        </p:spPr>
      </p:pic>
    </p:spTree>
    <p:extLst>
      <p:ext uri="{BB962C8B-B14F-4D97-AF65-F5344CB8AC3E}">
        <p14:creationId xmlns:p14="http://schemas.microsoft.com/office/powerpoint/2010/main" val="347773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AE1CBCD-C121-2F4C-9B74-1988B6CD43D3}"/>
              </a:ext>
            </a:extLst>
          </p:cNvPr>
          <p:cNvSpPr>
            <a:spLocks noGrp="1"/>
          </p:cNvSpPr>
          <p:nvPr>
            <p:ph type="title"/>
          </p:nvPr>
        </p:nvSpPr>
        <p:spPr>
          <a:xfrm>
            <a:off x="1285240" y="1050595"/>
            <a:ext cx="8074815" cy="1618489"/>
          </a:xfrm>
        </p:spPr>
        <p:txBody>
          <a:bodyPr anchor="ctr">
            <a:normAutofit/>
          </a:bodyPr>
          <a:lstStyle/>
          <a:p>
            <a:r>
              <a:rPr lang="en-US" sz="4500" b="1"/>
              <a:t>Secondary Hyperparathyroidism</a:t>
            </a:r>
            <a:br>
              <a:rPr lang="en-US" sz="4500" b="1"/>
            </a:br>
            <a:endParaRPr lang="en-US" sz="4500"/>
          </a:p>
        </p:txBody>
      </p:sp>
      <p:sp>
        <p:nvSpPr>
          <p:cNvPr id="3" name="Content Placeholder 2">
            <a:extLst>
              <a:ext uri="{FF2B5EF4-FFF2-40B4-BE49-F238E27FC236}">
                <a16:creationId xmlns:a16="http://schemas.microsoft.com/office/drawing/2014/main" xmlns="" id="{6BD6965F-584B-6447-97E2-4A9F109B427E}"/>
              </a:ext>
            </a:extLst>
          </p:cNvPr>
          <p:cNvSpPr>
            <a:spLocks noGrp="1"/>
          </p:cNvSpPr>
          <p:nvPr>
            <p:ph idx="1"/>
          </p:nvPr>
        </p:nvSpPr>
        <p:spPr>
          <a:xfrm>
            <a:off x="1285240" y="2969469"/>
            <a:ext cx="8074815" cy="2800395"/>
          </a:xfrm>
        </p:spPr>
        <p:txBody>
          <a:bodyPr anchor="t">
            <a:normAutofit/>
          </a:bodyPr>
          <a:lstStyle/>
          <a:p>
            <a:pPr fontAlgn="base"/>
            <a:r>
              <a:rPr lang="en-US" sz="2400"/>
              <a:t>Although CKD-MBD is the most widely recognized consequence of secondary hyperparathyroidism (HPTS) in these patients, consistent evidence shows that PTH and fibroblast growth factor 23 (FGF23), both with markedly elevated levels in HPTS, have multiple adverse effects on extraskeletal tissues, including the pathological development of anemia.</a:t>
            </a:r>
          </a:p>
          <a:p>
            <a:endParaRPr lang="en-US" sz="2400"/>
          </a:p>
        </p:txBody>
      </p:sp>
    </p:spTree>
    <p:extLst>
      <p:ext uri="{BB962C8B-B14F-4D97-AF65-F5344CB8AC3E}">
        <p14:creationId xmlns:p14="http://schemas.microsoft.com/office/powerpoint/2010/main" val="203031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CDF1F4-E3D0-0442-AE23-1304910B4DFB}"/>
              </a:ext>
            </a:extLst>
          </p:cNvPr>
          <p:cNvSpPr>
            <a:spLocks noGrp="1"/>
          </p:cNvSpPr>
          <p:nvPr>
            <p:ph type="title"/>
          </p:nvPr>
        </p:nvSpPr>
        <p:spPr>
          <a:xfrm>
            <a:off x="1285240" y="1050595"/>
            <a:ext cx="8074815" cy="1618489"/>
          </a:xfrm>
        </p:spPr>
        <p:txBody>
          <a:bodyPr anchor="ctr">
            <a:normAutofit/>
          </a:bodyPr>
          <a:lstStyle/>
          <a:p>
            <a:r>
              <a:rPr lang="en-US" sz="4500" b="1"/>
              <a:t>Secondary Hyperparathyroidism</a:t>
            </a:r>
            <a:br>
              <a:rPr lang="en-US" sz="4500" b="1"/>
            </a:br>
            <a:endParaRPr lang="en-US" sz="4500"/>
          </a:p>
        </p:txBody>
      </p:sp>
      <p:sp>
        <p:nvSpPr>
          <p:cNvPr id="3" name="Content Placeholder 2">
            <a:extLst>
              <a:ext uri="{FF2B5EF4-FFF2-40B4-BE49-F238E27FC236}">
                <a16:creationId xmlns:a16="http://schemas.microsoft.com/office/drawing/2014/main" xmlns="" id="{C2073EA6-9CF1-4E4B-AC23-885989D67B13}"/>
              </a:ext>
            </a:extLst>
          </p:cNvPr>
          <p:cNvSpPr>
            <a:spLocks noGrp="1"/>
          </p:cNvSpPr>
          <p:nvPr>
            <p:ph idx="1"/>
          </p:nvPr>
        </p:nvSpPr>
        <p:spPr>
          <a:xfrm>
            <a:off x="1285240" y="2969469"/>
            <a:ext cx="8074815" cy="2800395"/>
          </a:xfrm>
        </p:spPr>
        <p:txBody>
          <a:bodyPr anchor="t">
            <a:normAutofit/>
          </a:bodyPr>
          <a:lstStyle/>
          <a:p>
            <a:r>
              <a:rPr lang="en-US" sz="1700" dirty="0"/>
              <a:t>Excessive PTH secretion, which leads to bone marrow fibrosis and a consequent interference in erythropoiesis. </a:t>
            </a:r>
          </a:p>
          <a:p>
            <a:r>
              <a:rPr lang="en-US" sz="1700" dirty="0"/>
              <a:t>Thus, HPTS severity and expanded bone marrow fibrosis increase the EPO dose required to obtain an adequate response. </a:t>
            </a:r>
          </a:p>
          <a:p>
            <a:r>
              <a:rPr lang="en-US" sz="1700" dirty="0"/>
              <a:t> PTH is identified as a uremic toxin that suppresses endogenous EPO synthesis, inhibits bone marrow erythroid progenitors and decreases red cell survival.</a:t>
            </a:r>
          </a:p>
          <a:p>
            <a:r>
              <a:rPr lang="en-US" sz="1700" dirty="0"/>
              <a:t> High FGF23 levels cause chronic inflammation, which can also contribute to anemia and EPO resistance in these patients.</a:t>
            </a:r>
          </a:p>
        </p:txBody>
      </p:sp>
    </p:spTree>
    <p:extLst>
      <p:ext uri="{BB962C8B-B14F-4D97-AF65-F5344CB8AC3E}">
        <p14:creationId xmlns:p14="http://schemas.microsoft.com/office/powerpoint/2010/main" val="257482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F939106-6134-8749-BDC2-B58918B80A5A}"/>
              </a:ext>
            </a:extLst>
          </p:cNvPr>
          <p:cNvSpPr>
            <a:spLocks noGrp="1"/>
          </p:cNvSpPr>
          <p:nvPr>
            <p:ph type="title"/>
          </p:nvPr>
        </p:nvSpPr>
        <p:spPr>
          <a:xfrm>
            <a:off x="1285240" y="1050595"/>
            <a:ext cx="8074815" cy="1618489"/>
          </a:xfrm>
        </p:spPr>
        <p:txBody>
          <a:bodyPr anchor="ctr">
            <a:normAutofit/>
          </a:bodyPr>
          <a:lstStyle/>
          <a:p>
            <a:r>
              <a:rPr lang="en-US" sz="4500" b="1"/>
              <a:t>Secondary Hyperparathyroidism</a:t>
            </a:r>
            <a:br>
              <a:rPr lang="en-US" sz="4500" b="1"/>
            </a:br>
            <a:endParaRPr lang="en-US" sz="4500"/>
          </a:p>
        </p:txBody>
      </p:sp>
      <p:sp>
        <p:nvSpPr>
          <p:cNvPr id="3" name="Content Placeholder 2">
            <a:extLst>
              <a:ext uri="{FF2B5EF4-FFF2-40B4-BE49-F238E27FC236}">
                <a16:creationId xmlns:a16="http://schemas.microsoft.com/office/drawing/2014/main" xmlns="" id="{EC99E6C8-0FD5-D542-BEC0-CB4090F20FE8}"/>
              </a:ext>
            </a:extLst>
          </p:cNvPr>
          <p:cNvSpPr>
            <a:spLocks noGrp="1"/>
          </p:cNvSpPr>
          <p:nvPr>
            <p:ph idx="1"/>
          </p:nvPr>
        </p:nvSpPr>
        <p:spPr>
          <a:xfrm>
            <a:off x="1285240" y="2969469"/>
            <a:ext cx="8074815" cy="2800395"/>
          </a:xfrm>
        </p:spPr>
        <p:txBody>
          <a:bodyPr anchor="t">
            <a:normAutofit/>
          </a:bodyPr>
          <a:lstStyle/>
          <a:p>
            <a:pPr fontAlgn="base"/>
            <a:r>
              <a:rPr lang="en-US" sz="1700"/>
              <a:t> Thus, HPTS control should be considered a strategy for EPO resistance reversal. Several treatment options are available, including vitamin D receptor activators, cinacalcet hydrochloride, and parathyroidectomy.</a:t>
            </a:r>
          </a:p>
          <a:p>
            <a:pPr fontAlgn="base"/>
            <a:r>
              <a:rPr lang="en-US" sz="1700"/>
              <a:t>However, the Mineral and Bone Disorders Outcomes Study for Japanese Chronic Kidney Disease Stage 5D Patients, a multicenter prospective cohort study conducted with hemodialysis patients with HPTS, showed that the use of a calcimimetic drug promoted a relatively small increase in Hb level and that further investigations are needed to define the role of calcimimetic drugs to control anemia.</a:t>
            </a:r>
            <a:r>
              <a:rPr lang="en-US" sz="1700" u="sng" baseline="30000">
                <a:hlinkClick r:id="rId2"/>
              </a:rPr>
              <a:t>39</a:t>
            </a:r>
            <a:endParaRPr lang="en-US" sz="1700"/>
          </a:p>
          <a:p>
            <a:r>
              <a:rPr lang="en-US" sz="1700"/>
              <a:t/>
            </a:r>
            <a:br>
              <a:rPr lang="en-US" sz="1700"/>
            </a:br>
            <a:endParaRPr lang="en-US" sz="1700"/>
          </a:p>
        </p:txBody>
      </p:sp>
    </p:spTree>
    <p:extLst>
      <p:ext uri="{BB962C8B-B14F-4D97-AF65-F5344CB8AC3E}">
        <p14:creationId xmlns:p14="http://schemas.microsoft.com/office/powerpoint/2010/main" val="106919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2752E-77DF-804A-8988-3CC1B72077CE}"/>
              </a:ext>
            </a:extLst>
          </p:cNvPr>
          <p:cNvSpPr>
            <a:spLocks noGrp="1"/>
          </p:cNvSpPr>
          <p:nvPr>
            <p:ph type="title"/>
          </p:nvPr>
        </p:nvSpPr>
        <p:spPr>
          <a:xfrm>
            <a:off x="581646" y="349664"/>
            <a:ext cx="5845571" cy="1638377"/>
          </a:xfrm>
        </p:spPr>
        <p:txBody>
          <a:bodyPr anchor="b">
            <a:normAutofit/>
          </a:bodyPr>
          <a:lstStyle/>
          <a:p>
            <a:r>
              <a:rPr lang="en-US" sz="4800" b="1" dirty="0"/>
              <a:t>ESA resistance or </a:t>
            </a:r>
            <a:br>
              <a:rPr lang="en-US" sz="4800" b="1" dirty="0"/>
            </a:br>
            <a:r>
              <a:rPr lang="en-US" sz="4800" b="1" dirty="0"/>
              <a:t>Hypo responsiveness</a:t>
            </a:r>
          </a:p>
        </p:txBody>
      </p:sp>
      <p:sp>
        <p:nvSpPr>
          <p:cNvPr id="3" name="Content Placeholder 2">
            <a:extLst>
              <a:ext uri="{FF2B5EF4-FFF2-40B4-BE49-F238E27FC236}">
                <a16:creationId xmlns:a16="http://schemas.microsoft.com/office/drawing/2014/main" xmlns="" id="{321C3FF5-0F42-9F4B-B611-F015DC6B36C9}"/>
              </a:ext>
            </a:extLst>
          </p:cNvPr>
          <p:cNvSpPr>
            <a:spLocks noGrp="1"/>
          </p:cNvSpPr>
          <p:nvPr>
            <p:ph idx="1"/>
          </p:nvPr>
        </p:nvSpPr>
        <p:spPr>
          <a:xfrm>
            <a:off x="163286" y="2383974"/>
            <a:ext cx="6809014" cy="4124340"/>
          </a:xfrm>
        </p:spPr>
        <p:txBody>
          <a:bodyPr anchor="ctr">
            <a:normAutofit/>
          </a:bodyPr>
          <a:lstStyle/>
          <a:p>
            <a:r>
              <a:rPr lang="en-US" sz="3200" b="1" dirty="0"/>
              <a:t>Occurs when the patient does not reach the desired serum hemoglobin (</a:t>
            </a:r>
            <a:r>
              <a:rPr lang="en-US" sz="3200" b="1" dirty="0" err="1"/>
              <a:t>Hb</a:t>
            </a:r>
            <a:r>
              <a:rPr lang="en-US" sz="3200" b="1" dirty="0"/>
              <a:t>) concentration even with the use of ESA at doses higher than usual </a:t>
            </a:r>
          </a:p>
          <a:p>
            <a:pPr marL="0" indent="0">
              <a:buNone/>
            </a:pPr>
            <a:r>
              <a:rPr lang="en-US" sz="3200" b="1" dirty="0"/>
              <a:t>or </a:t>
            </a:r>
          </a:p>
          <a:p>
            <a:r>
              <a:rPr lang="en-US" sz="3200" b="1" dirty="0"/>
              <a:t>when increasingly higher doses are necessary to maintain the recommended </a:t>
            </a:r>
            <a:r>
              <a:rPr lang="en-US" sz="3200" b="1" dirty="0" err="1"/>
              <a:t>Hb</a:t>
            </a:r>
            <a:r>
              <a:rPr lang="en-US" sz="3200" b="1" dirty="0"/>
              <a:t> concentration.</a:t>
            </a:r>
          </a:p>
        </p:txBody>
      </p:sp>
      <p:pic>
        <p:nvPicPr>
          <p:cNvPr id="15" name="Content Placeholder 4">
            <a:extLst>
              <a:ext uri="{FF2B5EF4-FFF2-40B4-BE49-F238E27FC236}">
                <a16:creationId xmlns:a16="http://schemas.microsoft.com/office/drawing/2014/main" xmlns="" id="{3E90487F-E319-C141-8F69-FEEE38B133A4}"/>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0378" r="4085" b="-3"/>
          <a:stretch/>
        </p:blipFill>
        <p:spPr>
          <a:xfrm>
            <a:off x="7421373" y="627955"/>
            <a:ext cx="4235516" cy="5057396"/>
          </a:xfrm>
          <a:prstGeom prst="rect">
            <a:avLst/>
          </a:prstGeom>
        </p:spPr>
      </p:pic>
      <p:cxnSp>
        <p:nvCxnSpPr>
          <p:cNvPr id="10" name="Straight Connector 9">
            <a:extLst>
              <a:ext uri="{FF2B5EF4-FFF2-40B4-BE49-F238E27FC236}">
                <a16:creationId xmlns:a16="http://schemas.microsoft.com/office/drawing/2014/main" xmlns="" id="{D90D0779-E32A-B445-A36B-A289161D3357}"/>
              </a:ext>
            </a:extLst>
          </p:cNvPr>
          <p:cNvCxnSpPr>
            <a:cxnSpLocks/>
          </p:cNvCxnSpPr>
          <p:nvPr/>
        </p:nvCxnSpPr>
        <p:spPr>
          <a:xfrm>
            <a:off x="163286" y="2122710"/>
            <a:ext cx="6498771" cy="0"/>
          </a:xfrm>
          <a:prstGeom prst="line">
            <a:avLst/>
          </a:prstGeom>
          <a:ln w="1111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17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F474090D-CD95-4B41-BE3D-6596953D32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Triangle 22">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B8F3E811-B104-4DFF-951A-008C860FF1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1F6BCC8-8386-8547-AF34-11DC9C8F8D76}"/>
              </a:ext>
            </a:extLst>
          </p:cNvPr>
          <p:cNvSpPr>
            <a:spLocks noGrp="1"/>
          </p:cNvSpPr>
          <p:nvPr>
            <p:ph type="title"/>
          </p:nvPr>
        </p:nvSpPr>
        <p:spPr>
          <a:xfrm>
            <a:off x="8026203" y="1443390"/>
            <a:ext cx="3268216" cy="3405880"/>
          </a:xfrm>
        </p:spPr>
        <p:txBody>
          <a:bodyPr>
            <a:normAutofit/>
          </a:bodyPr>
          <a:lstStyle/>
          <a:p>
            <a:r>
              <a:rPr lang="en-US" sz="6000" b="1"/>
              <a:t>Drugs</a:t>
            </a:r>
            <a:br>
              <a:rPr lang="en-US" sz="6000" b="1"/>
            </a:br>
            <a:endParaRPr lang="en-US" sz="6000"/>
          </a:p>
        </p:txBody>
      </p:sp>
      <p:sp>
        <p:nvSpPr>
          <p:cNvPr id="3" name="Content Placeholder 2">
            <a:extLst>
              <a:ext uri="{FF2B5EF4-FFF2-40B4-BE49-F238E27FC236}">
                <a16:creationId xmlns:a16="http://schemas.microsoft.com/office/drawing/2014/main" xmlns="" id="{63F8C5EA-8F43-6148-803C-37F9C0A5E13B}"/>
              </a:ext>
            </a:extLst>
          </p:cNvPr>
          <p:cNvSpPr>
            <a:spLocks noGrp="1"/>
          </p:cNvSpPr>
          <p:nvPr>
            <p:ph idx="1"/>
          </p:nvPr>
        </p:nvSpPr>
        <p:spPr>
          <a:xfrm>
            <a:off x="1289304" y="1266614"/>
            <a:ext cx="5769224" cy="3759434"/>
          </a:xfrm>
        </p:spPr>
        <p:txBody>
          <a:bodyPr anchor="ctr">
            <a:normAutofit/>
          </a:bodyPr>
          <a:lstStyle/>
          <a:p>
            <a:r>
              <a:rPr lang="en-US" sz="1700"/>
              <a:t>The interaction of ESAs with antihypertensive drugs of the class of angiotensin-converting enzyme (ACE) inhibitors and angiotensin receptor blockers (ARB) can decrease the hematopoietic response to ESA.</a:t>
            </a:r>
          </a:p>
          <a:p>
            <a:r>
              <a:rPr lang="en-US" sz="1700"/>
              <a:t> Renin-angiotensin system inhibition decreases erythropoiesis, and ACE inhibition can lead to a high level of negative erythropoiesis regulation.</a:t>
            </a:r>
            <a:endParaRPr lang="en-US" sz="1700" u="sng" baseline="30000"/>
          </a:p>
          <a:p>
            <a:r>
              <a:rPr lang="en-US" sz="1700"/>
              <a:t> Currently, ACE gene polymorphisms are known to largely influence ACE serum activity.Thus, some patients may be more susceptible to ESA resistance when using ACE and ARB inhibitors. </a:t>
            </a:r>
          </a:p>
          <a:p>
            <a:r>
              <a:rPr lang="en-US" sz="1700"/>
              <a:t>The exclusion of these therapeutic classes for the treatment of arterial hypertension in these patients can be an interesting strategy to optimize the treatment of anemia.</a:t>
            </a:r>
          </a:p>
        </p:txBody>
      </p:sp>
    </p:spTree>
    <p:extLst>
      <p:ext uri="{BB962C8B-B14F-4D97-AF65-F5344CB8AC3E}">
        <p14:creationId xmlns:p14="http://schemas.microsoft.com/office/powerpoint/2010/main" val="179779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8ED664-BA97-B242-83E3-261514763B6B}"/>
              </a:ext>
            </a:extLst>
          </p:cNvPr>
          <p:cNvSpPr>
            <a:spLocks noGrp="1"/>
          </p:cNvSpPr>
          <p:nvPr>
            <p:ph type="title"/>
          </p:nvPr>
        </p:nvSpPr>
        <p:spPr>
          <a:xfrm>
            <a:off x="475488" y="474146"/>
            <a:ext cx="5620508" cy="843657"/>
          </a:xfrm>
        </p:spPr>
        <p:txBody>
          <a:bodyPr>
            <a:normAutofit fontScale="90000"/>
          </a:bodyPr>
          <a:lstStyle/>
          <a:p>
            <a:r>
              <a:rPr lang="en-US" sz="3700" b="1" dirty="0"/>
              <a:t>Anti-erythropoietin antibody</a:t>
            </a:r>
            <a:br>
              <a:rPr lang="en-US" sz="3700" b="1" dirty="0"/>
            </a:br>
            <a:endParaRPr lang="en-US" sz="3700" b="1" dirty="0"/>
          </a:p>
        </p:txBody>
      </p:sp>
      <p:cxnSp>
        <p:nvCxnSpPr>
          <p:cNvPr id="28" name="Straight Connector 27">
            <a:extLst>
              <a:ext uri="{FF2B5EF4-FFF2-40B4-BE49-F238E27FC236}">
                <a16:creationId xmlns:a16="http://schemas.microsoft.com/office/drawing/2014/main" xmlns="" id="{EDF5FE34-0A41-407A-8D94-10FCF68F1D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6E6107F8-F448-1847-9320-82B6F37D0B1D}"/>
              </a:ext>
            </a:extLst>
          </p:cNvPr>
          <p:cNvPicPr>
            <a:picLocks noChangeAspect="1"/>
          </p:cNvPicPr>
          <p:nvPr/>
        </p:nvPicPr>
        <p:blipFill rotWithShape="1">
          <a:blip r:embed="rId2"/>
          <a:srcRect r="2574" b="-1"/>
          <a:stretch/>
        </p:blipFill>
        <p:spPr>
          <a:xfrm>
            <a:off x="475489" y="2002117"/>
            <a:ext cx="4814967" cy="4171569"/>
          </a:xfrm>
          <a:prstGeom prst="rect">
            <a:avLst/>
          </a:prstGeom>
        </p:spPr>
      </p:pic>
      <p:sp>
        <p:nvSpPr>
          <p:cNvPr id="3" name="Content Placeholder 2">
            <a:extLst>
              <a:ext uri="{FF2B5EF4-FFF2-40B4-BE49-F238E27FC236}">
                <a16:creationId xmlns:a16="http://schemas.microsoft.com/office/drawing/2014/main" xmlns="" id="{AA314F98-3575-A343-B16F-2C59D9CC2B1B}"/>
              </a:ext>
            </a:extLst>
          </p:cNvPr>
          <p:cNvSpPr>
            <a:spLocks noGrp="1"/>
          </p:cNvSpPr>
          <p:nvPr>
            <p:ph idx="1"/>
          </p:nvPr>
        </p:nvSpPr>
        <p:spPr>
          <a:xfrm>
            <a:off x="5649691" y="1428068"/>
            <a:ext cx="6286495" cy="4171568"/>
          </a:xfrm>
        </p:spPr>
        <p:txBody>
          <a:bodyPr anchor="ctr">
            <a:noAutofit/>
          </a:bodyPr>
          <a:lstStyle/>
          <a:p>
            <a:r>
              <a:rPr lang="en-US" sz="2400" dirty="0"/>
              <a:t>Anti-erythropoietin antibody associated pure red cell aplasia (PRCA) is a very rare cause of resistance.</a:t>
            </a:r>
          </a:p>
          <a:p>
            <a:r>
              <a:rPr lang="en-US" sz="2400" dirty="0"/>
              <a:t> pure red cell aplasia (PRCA) due to anti-erythropoietin antibodies should be suspected in an individual who has previously responded to EPO if the </a:t>
            </a:r>
            <a:r>
              <a:rPr lang="en-US" sz="2400" dirty="0" err="1"/>
              <a:t>Hb</a:t>
            </a:r>
            <a:r>
              <a:rPr lang="en-US" sz="2400" dirty="0"/>
              <a:t> level declines by &gt;2 g/l per month or the reticulocyte count is &lt;20,000/</a:t>
            </a:r>
            <a:r>
              <a:rPr lang="en-US" sz="2400" dirty="0" err="1"/>
              <a:t>uL</a:t>
            </a:r>
            <a:r>
              <a:rPr lang="en-US" sz="2400" dirty="0"/>
              <a:t>.</a:t>
            </a:r>
            <a:endParaRPr lang="en-US" sz="2400" u="sng" baseline="30000" dirty="0"/>
          </a:p>
          <a:p>
            <a:r>
              <a:rPr lang="en-US" sz="2400" dirty="0"/>
              <a:t> Anti-erythropoietin receptor autoantibodies have been detected in some HD patients and their presence was an independent and significant factor of resistance to ESAs.</a:t>
            </a:r>
            <a:endParaRPr lang="en-US" sz="2400" u="sng" baseline="30000" dirty="0"/>
          </a:p>
          <a:p>
            <a:r>
              <a:rPr lang="en-US" sz="2400" dirty="0"/>
              <a:t>Therefore, after excluding the most frequent causes of EPO resistance, it is important to investigate the presence of anti-erythropoietin receptor autoantibodies in serum.</a:t>
            </a:r>
          </a:p>
        </p:txBody>
      </p:sp>
      <p:sp>
        <p:nvSpPr>
          <p:cNvPr id="6" name="Diagonal Stripe 5">
            <a:extLst>
              <a:ext uri="{FF2B5EF4-FFF2-40B4-BE49-F238E27FC236}">
                <a16:creationId xmlns:a16="http://schemas.microsoft.com/office/drawing/2014/main" xmlns="" id="{CBC63265-BCFD-074C-B100-BB30F7401DA2}"/>
              </a:ext>
            </a:extLst>
          </p:cNvPr>
          <p:cNvSpPr/>
          <p:nvPr/>
        </p:nvSpPr>
        <p:spPr>
          <a:xfrm>
            <a:off x="669471" y="1143000"/>
            <a:ext cx="4212772" cy="358638"/>
          </a:xfrm>
          <a:prstGeom prst="diagStrip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152416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EB106D1-F52C-624B-98E9-27DCED769CA7}"/>
              </a:ext>
            </a:extLst>
          </p:cNvPr>
          <p:cNvSpPr>
            <a:spLocks noGrp="1"/>
          </p:cNvSpPr>
          <p:nvPr>
            <p:ph type="title"/>
          </p:nvPr>
        </p:nvSpPr>
        <p:spPr>
          <a:xfrm>
            <a:off x="1285240" y="1050595"/>
            <a:ext cx="8074815" cy="1618489"/>
          </a:xfrm>
        </p:spPr>
        <p:txBody>
          <a:bodyPr anchor="ctr">
            <a:normAutofit/>
          </a:bodyPr>
          <a:lstStyle/>
          <a:p>
            <a:r>
              <a:rPr lang="en-US" sz="7200" b="1"/>
              <a:t>Inadequate dialysis</a:t>
            </a:r>
          </a:p>
        </p:txBody>
      </p:sp>
      <p:sp>
        <p:nvSpPr>
          <p:cNvPr id="3" name="Content Placeholder 2">
            <a:extLst>
              <a:ext uri="{FF2B5EF4-FFF2-40B4-BE49-F238E27FC236}">
                <a16:creationId xmlns:a16="http://schemas.microsoft.com/office/drawing/2014/main" xmlns="" id="{9A34E8D6-2FDC-FB45-A377-82A723CD0EAF}"/>
              </a:ext>
            </a:extLst>
          </p:cNvPr>
          <p:cNvSpPr>
            <a:spLocks noGrp="1"/>
          </p:cNvSpPr>
          <p:nvPr>
            <p:ph idx="1"/>
          </p:nvPr>
        </p:nvSpPr>
        <p:spPr>
          <a:xfrm>
            <a:off x="1285240" y="2969469"/>
            <a:ext cx="8074815" cy="2800395"/>
          </a:xfrm>
        </p:spPr>
        <p:txBody>
          <a:bodyPr anchor="t">
            <a:normAutofit/>
          </a:bodyPr>
          <a:lstStyle/>
          <a:p>
            <a:r>
              <a:rPr lang="en-US" sz="2400"/>
              <a:t>In dialysis patients, inadequate dialysis can cause ESA resistance.</a:t>
            </a:r>
            <a:r>
              <a:rPr lang="en-US" sz="2400" u="sng" baseline="30000"/>
              <a:t> </a:t>
            </a:r>
            <a:r>
              <a:rPr lang="en-US" sz="2400"/>
              <a:t>Adequacy has been linked to the use of lower ESA doses in patients with CKD.</a:t>
            </a:r>
            <a:endParaRPr lang="en-US" sz="2400" u="sng" baseline="30000"/>
          </a:p>
          <a:p>
            <a:r>
              <a:rPr lang="en-US" sz="2400"/>
              <a:t> HD session duration has also been related to EPO response.</a:t>
            </a:r>
          </a:p>
          <a:p>
            <a:r>
              <a:rPr lang="en-US" sz="2400"/>
              <a:t> A study conducted with 300 HD patients showed that the addition of 1 hour of treatment can reduce the EPO dose by approximately 2000 IU/week.</a:t>
            </a:r>
          </a:p>
        </p:txBody>
      </p:sp>
    </p:spTree>
    <p:extLst>
      <p:ext uri="{BB962C8B-B14F-4D97-AF65-F5344CB8AC3E}">
        <p14:creationId xmlns:p14="http://schemas.microsoft.com/office/powerpoint/2010/main" val="70235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9D69F-3027-F845-B336-BEEDFDEE3815}"/>
              </a:ext>
            </a:extLst>
          </p:cNvPr>
          <p:cNvSpPr>
            <a:spLocks noGrp="1"/>
          </p:cNvSpPr>
          <p:nvPr>
            <p:ph type="title"/>
          </p:nvPr>
        </p:nvSpPr>
        <p:spPr>
          <a:xfrm>
            <a:off x="841249" y="365760"/>
            <a:ext cx="9912072" cy="1188404"/>
          </a:xfrm>
        </p:spPr>
        <p:txBody>
          <a:bodyPr>
            <a:normAutofit/>
          </a:bodyPr>
          <a:lstStyle/>
          <a:p>
            <a:r>
              <a:rPr lang="en-US" sz="3700" b="1"/>
              <a:t>Chronic Inflammation</a:t>
            </a:r>
            <a:br>
              <a:rPr lang="en-US" sz="3700" b="1"/>
            </a:br>
            <a:endParaRPr lang="en-US" sz="3700"/>
          </a:p>
        </p:txBody>
      </p:sp>
      <p:sp>
        <p:nvSpPr>
          <p:cNvPr id="34" name="Freeform: Shape 33">
            <a:extLst>
              <a:ext uri="{FF2B5EF4-FFF2-40B4-BE49-F238E27FC236}">
                <a16:creationId xmlns:a16="http://schemas.microsoft.com/office/drawing/2014/main" xmlns=""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xmlns=""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xmlns=""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B28FE655-C815-FC45-BCCE-FCC925A18258}"/>
              </a:ext>
            </a:extLst>
          </p:cNvPr>
          <p:cNvSpPr>
            <a:spLocks noGrp="1"/>
          </p:cNvSpPr>
          <p:nvPr>
            <p:ph idx="1"/>
          </p:nvPr>
        </p:nvSpPr>
        <p:spPr>
          <a:xfrm>
            <a:off x="163287" y="1733549"/>
            <a:ext cx="9062356" cy="4961165"/>
          </a:xfrm>
        </p:spPr>
        <p:txBody>
          <a:bodyPr anchor="t">
            <a:noAutofit/>
          </a:bodyPr>
          <a:lstStyle/>
          <a:p>
            <a:pPr fontAlgn="base"/>
            <a:r>
              <a:rPr lang="en-US" sz="2400" dirty="0">
                <a:solidFill>
                  <a:schemeClr val="bg1"/>
                </a:solidFill>
              </a:rPr>
              <a:t>Most CKD patients present a chronic inflammatory state with increased levels of inflammatory markers, such as C-reactive protein (CRP), interleukin (IL) −1, IL-6, Interferon-gamma (IFN-g), and tumor necrosis factor-alpha (TNF-α), and increasing prevalence is associated with decreased renal function.</a:t>
            </a:r>
          </a:p>
          <a:p>
            <a:pPr fontAlgn="base"/>
            <a:r>
              <a:rPr lang="en-US" sz="2400" dirty="0">
                <a:solidFill>
                  <a:schemeClr val="bg1"/>
                </a:solidFill>
              </a:rPr>
              <a:t>Uremic syndrome, heart failure, persistent infections, biocompatibility of the dialyzer membrane, use of catheters, accumulation of advanced glycation products, and progressive decrease in the glomerular filtration rate (GFR) may contribute to the development of inflammation in CKD, with consequent production of inflammatory cytokines.</a:t>
            </a:r>
          </a:p>
          <a:p>
            <a:pPr fontAlgn="base"/>
            <a:r>
              <a:rPr lang="en-US" sz="2400" dirty="0">
                <a:solidFill>
                  <a:schemeClr val="bg1"/>
                </a:solidFill>
              </a:rPr>
              <a:t>Cytokines have a direct effect on cell differentiation from the erythrocyte pathway and mediate the induction of apoptosis. They also interfere with the EPO-mediated signaling pathway, inhibiting the expression and regulation of specific transcription factors involved in the control of erythrocyte differentiation.</a:t>
            </a:r>
          </a:p>
          <a:p>
            <a:endParaRPr lang="en-US" sz="2400" dirty="0">
              <a:solidFill>
                <a:schemeClr val="bg1"/>
              </a:solidFill>
            </a:endParaRPr>
          </a:p>
        </p:txBody>
      </p:sp>
      <mc:AlternateContent xmlns:mc="http://schemas.openxmlformats.org/markup-compatibility/2006">
        <mc:Choice xmlns:aink="http://schemas.microsoft.com/office/drawing/2016/ink" xmlns:p14="http://schemas.microsoft.com/office/powerpoint/2010/main" xmlns="" Requires="p14 aink">
          <p:contentPart p14:bwMode="auto" r:id="rId2">
            <p14:nvContentPartPr>
              <p14:cNvPr id="16" name="Ink 15">
                <a:extLst>
                  <a:ext uri="{FF2B5EF4-FFF2-40B4-BE49-F238E27FC236}">
                    <a16:creationId xmlns:a16="http://schemas.microsoft.com/office/drawing/2014/main" id="{A2620661-9ADB-6C4F-ABD7-088283874FF1}"/>
                  </a:ext>
                </a:extLst>
              </p14:cNvPr>
              <p14:cNvContentPartPr/>
              <p14:nvPr/>
            </p14:nvContentPartPr>
            <p14:xfrm>
              <a:off x="-1419403" y="472731"/>
              <a:ext cx="360" cy="360"/>
            </p14:xfrm>
          </p:contentPart>
        </mc:Choice>
        <mc:Fallback>
          <p:pic>
            <p:nvPicPr>
              <p:cNvPr id="16" name="Ink 15">
                <a:extLst>
                  <a:ext uri="{FF2B5EF4-FFF2-40B4-BE49-F238E27FC236}">
                    <a16:creationId xmlns:a16="http://schemas.microsoft.com/office/drawing/2014/main" xmlns="" id="{A2620661-9ADB-6C4F-ABD7-088283874FF1}"/>
                  </a:ext>
                </a:extLst>
              </p:cNvPr>
              <p:cNvPicPr/>
              <p:nvPr/>
            </p:nvPicPr>
            <p:blipFill>
              <a:blip r:embed="rId3"/>
              <a:stretch>
                <a:fillRect/>
              </a:stretch>
            </p:blipFill>
            <p:spPr>
              <a:xfrm>
                <a:off x="-1437403" y="364731"/>
                <a:ext cx="36000" cy="216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4">
            <p14:nvContentPartPr>
              <p14:cNvPr id="17" name="Ink 16">
                <a:extLst>
                  <a:ext uri="{FF2B5EF4-FFF2-40B4-BE49-F238E27FC236}">
                    <a16:creationId xmlns:a16="http://schemas.microsoft.com/office/drawing/2014/main" id="{64109F43-F0D6-3447-9A1C-0EE7B1321F18}"/>
                  </a:ext>
                </a:extLst>
              </p14:cNvPr>
              <p14:cNvContentPartPr/>
              <p14:nvPr/>
            </p14:nvContentPartPr>
            <p14:xfrm>
              <a:off x="-1810723" y="1494051"/>
              <a:ext cx="360" cy="360"/>
            </p14:xfrm>
          </p:contentPart>
        </mc:Choice>
        <mc:Fallback>
          <p:pic>
            <p:nvPicPr>
              <p:cNvPr id="17" name="Ink 16">
                <a:extLst>
                  <a:ext uri="{FF2B5EF4-FFF2-40B4-BE49-F238E27FC236}">
                    <a16:creationId xmlns:a16="http://schemas.microsoft.com/office/drawing/2014/main" xmlns="" id="{64109F43-F0D6-3447-9A1C-0EE7B1321F18}"/>
                  </a:ext>
                </a:extLst>
              </p:cNvPr>
              <p:cNvPicPr/>
              <p:nvPr/>
            </p:nvPicPr>
            <p:blipFill>
              <a:blip r:embed="rId5"/>
              <a:stretch>
                <a:fillRect/>
              </a:stretch>
            </p:blipFill>
            <p:spPr>
              <a:xfrm>
                <a:off x="-1828723" y="1386051"/>
                <a:ext cx="36000" cy="216000"/>
              </a:xfrm>
              <a:prstGeom prst="rect">
                <a:avLst/>
              </a:prstGeom>
            </p:spPr>
          </p:pic>
        </mc:Fallback>
      </mc:AlternateContent>
      <p:pic>
        <p:nvPicPr>
          <p:cNvPr id="22" name="Picture 21">
            <a:extLst>
              <a:ext uri="{FF2B5EF4-FFF2-40B4-BE49-F238E27FC236}">
                <a16:creationId xmlns:a16="http://schemas.microsoft.com/office/drawing/2014/main" xmlns="" id="{67E13CFB-BE13-FF44-B667-6AD086955C69}"/>
              </a:ext>
            </a:extLst>
          </p:cNvPr>
          <p:cNvPicPr>
            <a:picLocks noChangeAspect="1"/>
          </p:cNvPicPr>
          <p:nvPr/>
        </p:nvPicPr>
        <p:blipFill>
          <a:blip r:embed="rId6"/>
          <a:stretch>
            <a:fillRect/>
          </a:stretch>
        </p:blipFill>
        <p:spPr>
          <a:xfrm rot="17691571">
            <a:off x="9360391" y="3768445"/>
            <a:ext cx="3222363" cy="2924093"/>
          </a:xfrm>
          <a:prstGeom prst="rect">
            <a:avLst/>
          </a:prstGeom>
        </p:spPr>
      </p:pic>
    </p:spTree>
    <p:extLst>
      <p:ext uri="{BB962C8B-B14F-4D97-AF65-F5344CB8AC3E}">
        <p14:creationId xmlns:p14="http://schemas.microsoft.com/office/powerpoint/2010/main" val="356257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32284-3842-B34E-BC7F-891F2059CC89}"/>
              </a:ext>
            </a:extLst>
          </p:cNvPr>
          <p:cNvSpPr>
            <a:spLocks noGrp="1"/>
          </p:cNvSpPr>
          <p:nvPr>
            <p:ph type="title"/>
          </p:nvPr>
        </p:nvSpPr>
        <p:spPr>
          <a:xfrm>
            <a:off x="841249" y="365760"/>
            <a:ext cx="9912072" cy="1188404"/>
          </a:xfrm>
        </p:spPr>
        <p:txBody>
          <a:bodyPr>
            <a:normAutofit/>
          </a:bodyPr>
          <a:lstStyle/>
          <a:p>
            <a:r>
              <a:rPr lang="en-US" sz="3700" b="1"/>
              <a:t>Chronic Inflammation</a:t>
            </a:r>
            <a:br>
              <a:rPr lang="en-US" sz="3700" b="1"/>
            </a:br>
            <a:endParaRPr lang="en-US" sz="3700"/>
          </a:p>
        </p:txBody>
      </p:sp>
      <p:sp>
        <p:nvSpPr>
          <p:cNvPr id="8" name="Freeform: Shape 7">
            <a:extLst>
              <a:ext uri="{FF2B5EF4-FFF2-40B4-BE49-F238E27FC236}">
                <a16:creationId xmlns:a16="http://schemas.microsoft.com/office/drawing/2014/main" xmlns=""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109F944C-E1EE-5149-8500-B33B3F316A53}"/>
              </a:ext>
            </a:extLst>
          </p:cNvPr>
          <p:cNvSpPr>
            <a:spLocks noGrp="1"/>
          </p:cNvSpPr>
          <p:nvPr>
            <p:ph idx="1"/>
          </p:nvPr>
        </p:nvSpPr>
        <p:spPr>
          <a:xfrm>
            <a:off x="130628" y="1690688"/>
            <a:ext cx="9764485" cy="5167312"/>
          </a:xfrm>
        </p:spPr>
        <p:txBody>
          <a:bodyPr anchor="t">
            <a:noAutofit/>
          </a:bodyPr>
          <a:lstStyle/>
          <a:p>
            <a:pPr fontAlgn="base"/>
            <a:r>
              <a:rPr lang="en-US" sz="2000" dirty="0">
                <a:solidFill>
                  <a:schemeClr val="bg1"/>
                </a:solidFill>
              </a:rPr>
              <a:t>The responsiveness of erythrocytic progenitor cells to EPO appears to be inversely related to the severity of the chronic disease and the amount of circulating cytokines. The presence of high concentrations of IFN-g or TNF-α causes the need for higher amounts of EPO to restore the formation of erythrocyte colony forming units.</a:t>
            </a:r>
          </a:p>
          <a:p>
            <a:pPr fontAlgn="base"/>
            <a:r>
              <a:rPr lang="en-US" sz="2000" dirty="0">
                <a:solidFill>
                  <a:schemeClr val="bg1"/>
                </a:solidFill>
              </a:rPr>
              <a:t>In HD patients, inflammation has been associated with EPO resistance mainly because the inflammatory state decreases the bone marrow response to ESA, changing iron regulation through hepcidin upregulation and/or causing red blood cell/erythrocyte hemolysis.</a:t>
            </a:r>
            <a:r>
              <a:rPr lang="en-US" sz="2000" u="sng" baseline="30000" dirty="0">
                <a:solidFill>
                  <a:schemeClr val="bg1"/>
                </a:solidFill>
                <a:hlinkClick r:id="rId2"/>
              </a:rPr>
              <a:t>14</a:t>
            </a:r>
            <a:endParaRPr lang="en-US" sz="2000" dirty="0">
              <a:solidFill>
                <a:schemeClr val="bg1"/>
              </a:solidFill>
            </a:endParaRPr>
          </a:p>
          <a:p>
            <a:pPr fontAlgn="base"/>
            <a:r>
              <a:rPr lang="en-US" sz="2000" dirty="0">
                <a:solidFill>
                  <a:schemeClr val="bg1"/>
                </a:solidFill>
              </a:rPr>
              <a:t>Recently, the Dialysis Outcomes and Practice Patterns Study, a prospective cohort study conducted between 2009 and 2018, evaluated 12,389 hemodialysis patients in 21 countries and reported that new inflammation, defined as an acute increase in C-reactive protein (CRP) level, decreased the </a:t>
            </a:r>
            <a:r>
              <a:rPr lang="en-US" sz="2000" dirty="0" err="1">
                <a:solidFill>
                  <a:schemeClr val="bg1"/>
                </a:solidFill>
              </a:rPr>
              <a:t>Hb</a:t>
            </a:r>
            <a:r>
              <a:rPr lang="en-US" sz="2000" dirty="0">
                <a:solidFill>
                  <a:schemeClr val="bg1"/>
                </a:solidFill>
              </a:rPr>
              <a:t> response to ESA treatment. Patients with increased CRP levels have rapidly decreased </a:t>
            </a:r>
            <a:r>
              <a:rPr lang="en-US" sz="2000" dirty="0" err="1">
                <a:solidFill>
                  <a:schemeClr val="bg1"/>
                </a:solidFill>
              </a:rPr>
              <a:t>Hb</a:t>
            </a:r>
            <a:r>
              <a:rPr lang="en-US" sz="2000" dirty="0">
                <a:solidFill>
                  <a:schemeClr val="bg1"/>
                </a:solidFill>
              </a:rPr>
              <a:t> levels and increased ESA doses, which result in an increase in the prevalence of ESA </a:t>
            </a:r>
            <a:r>
              <a:rPr lang="en-US" sz="2000" dirty="0" err="1">
                <a:solidFill>
                  <a:schemeClr val="bg1"/>
                </a:solidFill>
              </a:rPr>
              <a:t>hyporesponsiveness</a:t>
            </a:r>
            <a:endParaRPr lang="en-US" sz="2000" dirty="0">
              <a:solidFill>
                <a:schemeClr val="bg1"/>
              </a:solidFill>
            </a:endParaRPr>
          </a:p>
          <a:p>
            <a:endParaRPr lang="en-US" sz="2000" dirty="0">
              <a:solidFill>
                <a:schemeClr val="bg1"/>
              </a:solidFill>
            </a:endParaRPr>
          </a:p>
        </p:txBody>
      </p:sp>
      <p:pic>
        <p:nvPicPr>
          <p:cNvPr id="7" name="Picture 6">
            <a:extLst>
              <a:ext uri="{FF2B5EF4-FFF2-40B4-BE49-F238E27FC236}">
                <a16:creationId xmlns:a16="http://schemas.microsoft.com/office/drawing/2014/main" xmlns="" id="{5E6F99AE-5F2D-304C-BB49-CC56BC6E7B01}"/>
              </a:ext>
            </a:extLst>
          </p:cNvPr>
          <p:cNvPicPr>
            <a:picLocks noChangeAspect="1"/>
          </p:cNvPicPr>
          <p:nvPr/>
        </p:nvPicPr>
        <p:blipFill>
          <a:blip r:embed="rId3"/>
          <a:stretch>
            <a:fillRect/>
          </a:stretch>
        </p:blipFill>
        <p:spPr>
          <a:xfrm rot="17691571">
            <a:off x="9360391" y="3768445"/>
            <a:ext cx="3222363" cy="2924093"/>
          </a:xfrm>
          <a:prstGeom prst="rect">
            <a:avLst/>
          </a:prstGeom>
        </p:spPr>
      </p:pic>
    </p:spTree>
    <p:extLst>
      <p:ext uri="{BB962C8B-B14F-4D97-AF65-F5344CB8AC3E}">
        <p14:creationId xmlns:p14="http://schemas.microsoft.com/office/powerpoint/2010/main" val="214350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96C0E-CCF8-4348-B0C6-542002E14956}"/>
              </a:ext>
            </a:extLst>
          </p:cNvPr>
          <p:cNvSpPr>
            <a:spLocks noGrp="1"/>
          </p:cNvSpPr>
          <p:nvPr>
            <p:ph type="title"/>
          </p:nvPr>
        </p:nvSpPr>
        <p:spPr>
          <a:xfrm>
            <a:off x="841249" y="365760"/>
            <a:ext cx="9912072" cy="1188404"/>
          </a:xfrm>
        </p:spPr>
        <p:txBody>
          <a:bodyPr>
            <a:normAutofit/>
          </a:bodyPr>
          <a:lstStyle/>
          <a:p>
            <a:r>
              <a:rPr lang="en-US" sz="3700" b="1"/>
              <a:t>Chronic Inflammation</a:t>
            </a:r>
            <a:br>
              <a:rPr lang="en-US" sz="3700" b="1"/>
            </a:br>
            <a:endParaRPr lang="en-US" sz="3700"/>
          </a:p>
        </p:txBody>
      </p:sp>
      <p:sp>
        <p:nvSpPr>
          <p:cNvPr id="8" name="Freeform: Shape 7">
            <a:extLst>
              <a:ext uri="{FF2B5EF4-FFF2-40B4-BE49-F238E27FC236}">
                <a16:creationId xmlns:a16="http://schemas.microsoft.com/office/drawing/2014/main" xmlns=""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FABD21D8-9785-BB43-9112-A3A3F3AA8D44}"/>
              </a:ext>
            </a:extLst>
          </p:cNvPr>
          <p:cNvSpPr>
            <a:spLocks noGrp="1"/>
          </p:cNvSpPr>
          <p:nvPr>
            <p:ph idx="1"/>
          </p:nvPr>
        </p:nvSpPr>
        <p:spPr>
          <a:xfrm>
            <a:off x="841248" y="2174358"/>
            <a:ext cx="7731642" cy="4045467"/>
          </a:xfrm>
        </p:spPr>
        <p:txBody>
          <a:bodyPr anchor="t">
            <a:normAutofit/>
          </a:bodyPr>
          <a:lstStyle/>
          <a:p>
            <a:pPr fontAlgn="base"/>
            <a:r>
              <a:rPr lang="en-US" sz="2000">
                <a:solidFill>
                  <a:schemeClr val="bg1"/>
                </a:solidFill>
              </a:rPr>
              <a:t>Thus, the measurement of circulating levels of immunoinflammatory mediators, as well as the investigation of polymorphisms of the genes that encode these immunoinflammatory mediators, show that patients with CKD present a pro-inflammatory state, according to the phenotype, which is more evident in the measure in which the kidney injury progresses to terminal stages.</a:t>
            </a:r>
            <a:r>
              <a:rPr lang="en-US" sz="2000" u="sng" baseline="30000">
                <a:solidFill>
                  <a:schemeClr val="bg1"/>
                </a:solidFill>
                <a:hlinkClick r:id="rId2"/>
              </a:rPr>
              <a:t>27</a:t>
            </a:r>
            <a:endParaRPr lang="en-US" sz="2000">
              <a:solidFill>
                <a:schemeClr val="bg1"/>
              </a:solidFill>
            </a:endParaRPr>
          </a:p>
          <a:p>
            <a:pPr fontAlgn="base"/>
            <a:r>
              <a:rPr lang="en-US" sz="2000">
                <a:solidFill>
                  <a:schemeClr val="bg1"/>
                </a:solidFill>
              </a:rPr>
              <a:t>These evidences suggest that early recognition of inflammatory states can help identify the cause of EPO resistance and guide decisions on ESA and IV iron dose adjustments. In addition, frequent inflammation evaluation can help identify potential candidates for the use of new therapies for anemia that are less sensitive to the inflammatory state, such as hypoxia-induced prolyl hydroxylase inhibitors.</a:t>
            </a:r>
            <a:r>
              <a:rPr lang="en-US" sz="2000" u="sng" baseline="30000">
                <a:solidFill>
                  <a:schemeClr val="bg1"/>
                </a:solidFill>
                <a:hlinkClick r:id="rId3"/>
              </a:rPr>
              <a:t>28</a:t>
            </a:r>
            <a:endParaRPr lang="en-US" sz="2000">
              <a:solidFill>
                <a:schemeClr val="bg1"/>
              </a:solidFill>
            </a:endParaRPr>
          </a:p>
          <a:p>
            <a:endParaRPr lang="en-US" sz="2000">
              <a:solidFill>
                <a:schemeClr val="bg1"/>
              </a:solidFill>
            </a:endParaRPr>
          </a:p>
        </p:txBody>
      </p:sp>
      <p:pic>
        <p:nvPicPr>
          <p:cNvPr id="7" name="Picture 6">
            <a:extLst>
              <a:ext uri="{FF2B5EF4-FFF2-40B4-BE49-F238E27FC236}">
                <a16:creationId xmlns:a16="http://schemas.microsoft.com/office/drawing/2014/main" xmlns="" id="{4A27353E-6888-CB4F-AA4A-7D0C353D521E}"/>
              </a:ext>
            </a:extLst>
          </p:cNvPr>
          <p:cNvPicPr>
            <a:picLocks noChangeAspect="1"/>
          </p:cNvPicPr>
          <p:nvPr/>
        </p:nvPicPr>
        <p:blipFill>
          <a:blip r:embed="rId4"/>
          <a:stretch>
            <a:fillRect/>
          </a:stretch>
        </p:blipFill>
        <p:spPr>
          <a:xfrm rot="17691571">
            <a:off x="9360391" y="3768445"/>
            <a:ext cx="3222363" cy="2924093"/>
          </a:xfrm>
          <a:prstGeom prst="rect">
            <a:avLst/>
          </a:prstGeom>
        </p:spPr>
      </p:pic>
    </p:spTree>
    <p:extLst>
      <p:ext uri="{BB962C8B-B14F-4D97-AF65-F5344CB8AC3E}">
        <p14:creationId xmlns:p14="http://schemas.microsoft.com/office/powerpoint/2010/main" val="3892108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B42A9-7F0A-2842-B450-4823C0827888}"/>
              </a:ext>
            </a:extLst>
          </p:cNvPr>
          <p:cNvSpPr>
            <a:spLocks noGrp="1"/>
          </p:cNvSpPr>
          <p:nvPr>
            <p:ph type="title"/>
          </p:nvPr>
        </p:nvSpPr>
        <p:spPr>
          <a:xfrm>
            <a:off x="841249" y="365760"/>
            <a:ext cx="9912072" cy="1188404"/>
          </a:xfrm>
        </p:spPr>
        <p:txBody>
          <a:bodyPr>
            <a:normAutofit/>
          </a:bodyPr>
          <a:lstStyle/>
          <a:p>
            <a:r>
              <a:rPr lang="en-US" b="1" dirty="0"/>
              <a:t>Chronic Inflammation</a:t>
            </a:r>
            <a:endParaRPr lang="en-US" dirty="0"/>
          </a:p>
        </p:txBody>
      </p:sp>
      <p:sp>
        <p:nvSpPr>
          <p:cNvPr id="8" name="Freeform: Shape 7">
            <a:extLst>
              <a:ext uri="{FF2B5EF4-FFF2-40B4-BE49-F238E27FC236}">
                <a16:creationId xmlns:a16="http://schemas.microsoft.com/office/drawing/2014/main" xmlns=""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9047B16-93BD-8E49-9070-E7F737D7D5DC}"/>
              </a:ext>
            </a:extLst>
          </p:cNvPr>
          <p:cNvSpPr>
            <a:spLocks noGrp="1"/>
          </p:cNvSpPr>
          <p:nvPr>
            <p:ph idx="1"/>
          </p:nvPr>
        </p:nvSpPr>
        <p:spPr>
          <a:xfrm>
            <a:off x="841248" y="2174358"/>
            <a:ext cx="7731642" cy="4045467"/>
          </a:xfrm>
        </p:spPr>
        <p:txBody>
          <a:bodyPr anchor="t">
            <a:normAutofit/>
          </a:bodyPr>
          <a:lstStyle/>
          <a:p>
            <a:pPr fontAlgn="base"/>
            <a:r>
              <a:rPr lang="en-US" sz="2400">
                <a:solidFill>
                  <a:schemeClr val="bg1"/>
                </a:solidFill>
              </a:rPr>
              <a:t>Hypoxia-inducible factor (HIF)-prolyl hydroxylase plays the central role in oxygen sensing. In the presence of sufficient oxygen, prolyl hydroxylases (PHDs) degrade HIF. When hypoxia is present, HIF is stabilized and promotes the transcription of many genes responsible for cellular protection against hypoxia, including erythropoietin.</a:t>
            </a:r>
            <a:r>
              <a:rPr lang="en-US" sz="2400" u="sng" baseline="30000">
                <a:solidFill>
                  <a:schemeClr val="bg1"/>
                </a:solidFill>
                <a:hlinkClick r:id="rId2"/>
              </a:rPr>
              <a:t>1</a:t>
            </a:r>
            <a:endParaRPr lang="en-US" sz="2400">
              <a:solidFill>
                <a:schemeClr val="bg1"/>
              </a:solidFill>
            </a:endParaRPr>
          </a:p>
          <a:p>
            <a:pPr fontAlgn="base"/>
            <a:r>
              <a:rPr lang="en-US" sz="2400">
                <a:solidFill>
                  <a:schemeClr val="bg1"/>
                </a:solidFill>
              </a:rPr>
              <a:t>HIF-2 appears to play an important role in regulating erythropoietin production and activating iron metabolism. Currently, PHD inhibitors which stabilize HIF-α, are being studied for the potential treatment of anemia in patients with CKD.</a:t>
            </a:r>
            <a:r>
              <a:rPr lang="en-US" sz="2400" u="sng" baseline="30000">
                <a:solidFill>
                  <a:schemeClr val="bg1"/>
                </a:solidFill>
                <a:hlinkClick r:id="rId2"/>
              </a:rPr>
              <a:t>1</a:t>
            </a:r>
            <a:endParaRPr lang="en-US" sz="2400">
              <a:solidFill>
                <a:schemeClr val="bg1"/>
              </a:solidFill>
            </a:endParaRPr>
          </a:p>
          <a:p>
            <a:endParaRPr lang="en-US" sz="2400">
              <a:solidFill>
                <a:schemeClr val="bg1"/>
              </a:solidFill>
            </a:endParaRPr>
          </a:p>
        </p:txBody>
      </p:sp>
      <p:pic>
        <p:nvPicPr>
          <p:cNvPr id="7" name="Picture 6">
            <a:extLst>
              <a:ext uri="{FF2B5EF4-FFF2-40B4-BE49-F238E27FC236}">
                <a16:creationId xmlns:a16="http://schemas.microsoft.com/office/drawing/2014/main" xmlns="" id="{7E619F0E-32D6-8A40-BF25-3EB3F33EEA6A}"/>
              </a:ext>
            </a:extLst>
          </p:cNvPr>
          <p:cNvPicPr>
            <a:picLocks noChangeAspect="1"/>
          </p:cNvPicPr>
          <p:nvPr/>
        </p:nvPicPr>
        <p:blipFill>
          <a:blip r:embed="rId3"/>
          <a:stretch>
            <a:fillRect/>
          </a:stretch>
        </p:blipFill>
        <p:spPr>
          <a:xfrm rot="17691571">
            <a:off x="9360391" y="3768445"/>
            <a:ext cx="3222363" cy="2924093"/>
          </a:xfrm>
          <a:prstGeom prst="rect">
            <a:avLst/>
          </a:prstGeom>
        </p:spPr>
      </p:pic>
    </p:spTree>
    <p:extLst>
      <p:ext uri="{BB962C8B-B14F-4D97-AF65-F5344CB8AC3E}">
        <p14:creationId xmlns:p14="http://schemas.microsoft.com/office/powerpoint/2010/main" val="2186790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EC7FF834-B204-4967-8D47-8BB36EAF0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xmlns=""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Content Placeholder 2">
            <a:extLst>
              <a:ext uri="{FF2B5EF4-FFF2-40B4-BE49-F238E27FC236}">
                <a16:creationId xmlns:a16="http://schemas.microsoft.com/office/drawing/2014/main" xmlns="" id="{F2CC138C-65BF-6642-A89E-274B85D4CEBD}"/>
              </a:ext>
            </a:extLst>
          </p:cNvPr>
          <p:cNvSpPr>
            <a:spLocks noGrp="1"/>
          </p:cNvSpPr>
          <p:nvPr>
            <p:ph idx="1"/>
          </p:nvPr>
        </p:nvSpPr>
        <p:spPr>
          <a:xfrm>
            <a:off x="1" y="2890157"/>
            <a:ext cx="12192000" cy="3981907"/>
          </a:xfrm>
          <a:solidFill>
            <a:schemeClr val="tx1"/>
          </a:solidFill>
        </p:spPr>
        <p:txBody>
          <a:bodyPr>
            <a:noAutofit/>
          </a:bodyPr>
          <a:lstStyle/>
          <a:p>
            <a:r>
              <a:rPr lang="en-US" sz="2400" dirty="0">
                <a:solidFill>
                  <a:schemeClr val="bg1"/>
                </a:solidFill>
              </a:rPr>
              <a:t>poor responding to ESA may be associated with an enhanced inflammatory state with elevated levels of inflammatory markers, including C reactive protein (CRP), IL-1, IL-6, and TNF-  in CKD patients [165 ].</a:t>
            </a:r>
          </a:p>
          <a:p>
            <a:r>
              <a:rPr lang="en-US" sz="2400" dirty="0">
                <a:solidFill>
                  <a:schemeClr val="bg1"/>
                </a:solidFill>
              </a:rPr>
              <a:t>Cytokines may impair iron metabolism, which results in functional iron deficiency [38 ]. </a:t>
            </a:r>
          </a:p>
          <a:p>
            <a:r>
              <a:rPr lang="en-US" sz="2400" dirty="0">
                <a:solidFill>
                  <a:schemeClr val="bg1"/>
                </a:solidFill>
              </a:rPr>
              <a:t>They also directly influence different erythropoiesis stages and mediate apoptosis induction, which implies</a:t>
            </a:r>
          </a:p>
          <a:p>
            <a:r>
              <a:rPr lang="en-US" sz="2400" dirty="0">
                <a:solidFill>
                  <a:schemeClr val="bg1"/>
                </a:solidFill>
              </a:rPr>
              <a:t>that the cytokine-mediated pro-inflammatory signaling.</a:t>
            </a:r>
          </a:p>
          <a:p>
            <a:r>
              <a:rPr lang="en-US" sz="2400" dirty="0">
                <a:solidFill>
                  <a:schemeClr val="bg1"/>
                </a:solidFill>
              </a:rPr>
              <a:t> also affects EPO activity [166 ]. </a:t>
            </a:r>
          </a:p>
          <a:p>
            <a:r>
              <a:rPr lang="en-US" sz="2400" dirty="0">
                <a:solidFill>
                  <a:schemeClr val="bg1"/>
                </a:solidFill>
              </a:rPr>
              <a:t>Cytokines inhibit the expression and regulation of specific transcription factors that are involved in the control of erythrocyte differentiation [166 ].</a:t>
            </a:r>
          </a:p>
          <a:p>
            <a:endParaRPr lang="en-US" sz="2400" dirty="0">
              <a:solidFill>
                <a:schemeClr val="bg1"/>
              </a:solidFill>
            </a:endParaRPr>
          </a:p>
        </p:txBody>
      </p:sp>
      <p:pic>
        <p:nvPicPr>
          <p:cNvPr id="12" name="Content Placeholder 3">
            <a:extLst>
              <a:ext uri="{FF2B5EF4-FFF2-40B4-BE49-F238E27FC236}">
                <a16:creationId xmlns:a16="http://schemas.microsoft.com/office/drawing/2014/main" xmlns="" id="{3CC453D7-24EA-A041-933A-CDD903C1BA97}"/>
              </a:ext>
            </a:extLst>
          </p:cNvPr>
          <p:cNvPicPr>
            <a:picLocks noChangeAspect="1"/>
          </p:cNvPicPr>
          <p:nvPr/>
        </p:nvPicPr>
        <p:blipFill>
          <a:blip r:embed="rId2"/>
          <a:stretch>
            <a:fillRect/>
          </a:stretch>
        </p:blipFill>
        <p:spPr>
          <a:xfrm>
            <a:off x="1479550" y="523219"/>
            <a:ext cx="9232900" cy="2031238"/>
          </a:xfrm>
          <a:prstGeom prst="rect">
            <a:avLst/>
          </a:prstGeom>
        </p:spPr>
      </p:pic>
      <p:sp>
        <p:nvSpPr>
          <p:cNvPr id="14" name="Title 1">
            <a:extLst>
              <a:ext uri="{FF2B5EF4-FFF2-40B4-BE49-F238E27FC236}">
                <a16:creationId xmlns:a16="http://schemas.microsoft.com/office/drawing/2014/main" xmlns="" id="{4E5A2B82-880A-D446-BDB8-A10CD4206E0B}"/>
              </a:ext>
            </a:extLst>
          </p:cNvPr>
          <p:cNvSpPr txBox="1">
            <a:spLocks/>
          </p:cNvSpPr>
          <p:nvPr/>
        </p:nvSpPr>
        <p:spPr>
          <a:xfrm>
            <a:off x="6966857" y="537283"/>
            <a:ext cx="3717471" cy="455776"/>
          </a:xfrm>
          <a:prstGeom prst="rect">
            <a:avLst/>
          </a:prstGeom>
          <a:solidFill>
            <a:srgbClr val="FFFFFF"/>
          </a:solidFill>
          <a:ln w="31750" cap="sq">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dirty="0">
                <a:solidFill>
                  <a:srgbClr val="262626"/>
                </a:solidFill>
                <a:latin typeface="Helvetica" pitchFamily="2" charset="0"/>
              </a:rPr>
              <a:t>Int. J. Mol. Sci. 2020, 21, 725</a:t>
            </a:r>
          </a:p>
        </p:txBody>
      </p:sp>
    </p:spTree>
    <p:extLst>
      <p:ext uri="{BB962C8B-B14F-4D97-AF65-F5344CB8AC3E}">
        <p14:creationId xmlns:p14="http://schemas.microsoft.com/office/powerpoint/2010/main" val="2481549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xmlns="" id="{EC7FF834-B204-4967-8D47-8BB36EAF0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6" name="Rectangle 11">
            <a:extLst>
              <a:ext uri="{FF2B5EF4-FFF2-40B4-BE49-F238E27FC236}">
                <a16:creationId xmlns:a16="http://schemas.microsoft.com/office/drawing/2014/main" xmlns=""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5" name="Content Placeholder 3">
            <a:extLst>
              <a:ext uri="{FF2B5EF4-FFF2-40B4-BE49-F238E27FC236}">
                <a16:creationId xmlns:a16="http://schemas.microsoft.com/office/drawing/2014/main" xmlns="" id="{AB8383FF-BD57-BE41-957D-726265E4CC99}"/>
              </a:ext>
            </a:extLst>
          </p:cNvPr>
          <p:cNvPicPr>
            <a:picLocks noChangeAspect="1"/>
          </p:cNvPicPr>
          <p:nvPr/>
        </p:nvPicPr>
        <p:blipFill>
          <a:blip r:embed="rId2"/>
          <a:stretch>
            <a:fillRect/>
          </a:stretch>
        </p:blipFill>
        <p:spPr>
          <a:xfrm>
            <a:off x="1479550" y="1029406"/>
            <a:ext cx="9232900" cy="2031238"/>
          </a:xfrm>
          <a:prstGeom prst="rect">
            <a:avLst/>
          </a:prstGeom>
        </p:spPr>
      </p:pic>
      <p:sp>
        <p:nvSpPr>
          <p:cNvPr id="3" name="Content Placeholder 2">
            <a:extLst>
              <a:ext uri="{FF2B5EF4-FFF2-40B4-BE49-F238E27FC236}">
                <a16:creationId xmlns:a16="http://schemas.microsoft.com/office/drawing/2014/main" xmlns="" id="{9AF23204-70AF-5C41-8F4E-A398706BC983}"/>
              </a:ext>
            </a:extLst>
          </p:cNvPr>
          <p:cNvSpPr>
            <a:spLocks noGrp="1"/>
          </p:cNvSpPr>
          <p:nvPr>
            <p:ph idx="1"/>
          </p:nvPr>
        </p:nvSpPr>
        <p:spPr>
          <a:xfrm>
            <a:off x="0" y="3559630"/>
            <a:ext cx="12191999" cy="2844446"/>
          </a:xfrm>
          <a:solidFill>
            <a:schemeClr val="tx1"/>
          </a:solidFill>
        </p:spPr>
        <p:txBody>
          <a:bodyPr>
            <a:noAutofit/>
          </a:bodyPr>
          <a:lstStyle/>
          <a:p>
            <a:r>
              <a:rPr lang="en-US" sz="2400" b="1" dirty="0">
                <a:solidFill>
                  <a:schemeClr val="bg1"/>
                </a:solidFill>
              </a:rPr>
              <a:t> Immune activation results in the production of TNF-  and IFN-  by T cells and TNF-  and IL-6 by monocytes. </a:t>
            </a:r>
          </a:p>
          <a:p>
            <a:r>
              <a:rPr lang="en-US" sz="2400" b="1" dirty="0">
                <a:solidFill>
                  <a:schemeClr val="bg1"/>
                </a:solidFill>
              </a:rPr>
              <a:t>These pro-inflammatory cytokines were shown to hamper the proliferation of erythrocyte progenitor cells and to antagonize the antiapoptotic activities of EPO.</a:t>
            </a:r>
          </a:p>
          <a:p>
            <a:r>
              <a:rPr lang="en-US" sz="2400" b="1" dirty="0">
                <a:solidFill>
                  <a:schemeClr val="bg1"/>
                </a:solidFill>
              </a:rPr>
              <a:t>According to studies, the responsiveness of erythrocyte progenitor cells to EPO seems to be inversely correlated with CKD severity as well as the amount of circulating cytokines.</a:t>
            </a:r>
          </a:p>
          <a:p>
            <a:endParaRPr lang="en-US" sz="2400" b="1" dirty="0">
              <a:solidFill>
                <a:schemeClr val="bg1"/>
              </a:solidFill>
            </a:endParaRPr>
          </a:p>
        </p:txBody>
      </p:sp>
      <p:sp>
        <p:nvSpPr>
          <p:cNvPr id="32" name="Rectangle 31">
            <a:extLst>
              <a:ext uri="{FF2B5EF4-FFF2-40B4-BE49-F238E27FC236}">
                <a16:creationId xmlns:a16="http://schemas.microsoft.com/office/drawing/2014/main" xmlns="" id="{0B2A5CD2-5840-2B4A-9CF5-8A7C492C2BAE}"/>
              </a:ext>
            </a:extLst>
          </p:cNvPr>
          <p:cNvSpPr/>
          <p:nvPr/>
        </p:nvSpPr>
        <p:spPr>
          <a:xfrm>
            <a:off x="7154898" y="990984"/>
            <a:ext cx="3172663" cy="369332"/>
          </a:xfrm>
          <a:prstGeom prst="rect">
            <a:avLst/>
          </a:prstGeom>
        </p:spPr>
        <p:txBody>
          <a:bodyPr wrap="none">
            <a:spAutoFit/>
          </a:bodyPr>
          <a:lstStyle/>
          <a:p>
            <a:pPr>
              <a:spcAft>
                <a:spcPts val="600"/>
              </a:spcAft>
            </a:pPr>
            <a:r>
              <a:rPr lang="en-US" dirty="0">
                <a:latin typeface="Helvetica" pitchFamily="2" charset="0"/>
              </a:rPr>
              <a:t>Int. J. Mol. Sci. 2020, 21, 725</a:t>
            </a:r>
            <a:endParaRPr lang="en-US" dirty="0">
              <a:effectLst/>
              <a:latin typeface="Helvetica" pitchFamily="2" charset="0"/>
            </a:endParaRPr>
          </a:p>
        </p:txBody>
      </p:sp>
    </p:spTree>
    <p:extLst>
      <p:ext uri="{BB962C8B-B14F-4D97-AF65-F5344CB8AC3E}">
        <p14:creationId xmlns:p14="http://schemas.microsoft.com/office/powerpoint/2010/main" val="292499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70C3B59-DE2C-4611-8148-812575C5CA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xmlns="" id="{E4972A26-5CE3-494C-8B2A-9DE31034D3CC}"/>
              </a:ext>
            </a:extLst>
          </p:cNvPr>
          <p:cNvPicPr>
            <a:picLocks noChangeAspect="1"/>
          </p:cNvPicPr>
          <p:nvPr/>
        </p:nvPicPr>
        <p:blipFill>
          <a:blip r:embed="rId2"/>
          <a:stretch>
            <a:fillRect/>
          </a:stretch>
        </p:blipFill>
        <p:spPr>
          <a:xfrm>
            <a:off x="1349531" y="1301506"/>
            <a:ext cx="10228659" cy="2250304"/>
          </a:xfrm>
          <a:prstGeom prst="rect">
            <a:avLst/>
          </a:prstGeom>
          <a:effectLst>
            <a:outerShdw blurRad="406400" dist="317500" dir="5400000" sx="89000" sy="89000" rotWithShape="0">
              <a:prstClr val="black">
                <a:alpha val="15000"/>
              </a:prstClr>
            </a:outerShdw>
          </a:effectLst>
        </p:spPr>
      </p:pic>
      <p:sp>
        <p:nvSpPr>
          <p:cNvPr id="3" name="Content Placeholder 2">
            <a:extLst>
              <a:ext uri="{FF2B5EF4-FFF2-40B4-BE49-F238E27FC236}">
                <a16:creationId xmlns:a16="http://schemas.microsoft.com/office/drawing/2014/main" xmlns="" id="{9493DE31-5BBB-7E44-9BEF-776607793906}"/>
              </a:ext>
            </a:extLst>
          </p:cNvPr>
          <p:cNvSpPr>
            <a:spLocks noGrp="1"/>
          </p:cNvSpPr>
          <p:nvPr>
            <p:ph idx="1"/>
          </p:nvPr>
        </p:nvSpPr>
        <p:spPr>
          <a:xfrm>
            <a:off x="2073729" y="3918858"/>
            <a:ext cx="9504461" cy="2939142"/>
          </a:xfrm>
        </p:spPr>
        <p:txBody>
          <a:bodyPr anchor="ctr">
            <a:normAutofit/>
          </a:bodyPr>
          <a:lstStyle/>
          <a:p>
            <a:r>
              <a:rPr lang="en-US" sz="2400" dirty="0"/>
              <a:t> EPO requirement to restore the formation of erythrocyte colony-forming units is higher in the presence of elevated levels of IFN-gamma or TNF-  [6 ]. </a:t>
            </a:r>
          </a:p>
          <a:p>
            <a:r>
              <a:rPr lang="en-US" sz="2400" dirty="0"/>
              <a:t>The inflammatory state contributes to poor response to treatment with EPO which finally leads to cachexia, a higher percentage of patients with cardiovascular disease and reduced quality of life [167 ,168 ].</a:t>
            </a:r>
          </a:p>
          <a:p>
            <a:endParaRPr lang="en-US" sz="2400" dirty="0"/>
          </a:p>
        </p:txBody>
      </p:sp>
      <p:sp>
        <p:nvSpPr>
          <p:cNvPr id="6" name="Rectangle 5">
            <a:extLst>
              <a:ext uri="{FF2B5EF4-FFF2-40B4-BE49-F238E27FC236}">
                <a16:creationId xmlns:a16="http://schemas.microsoft.com/office/drawing/2014/main" xmlns="" id="{B3D6DAAA-1F20-E14D-9D97-E2ABC5CAF18F}"/>
              </a:ext>
            </a:extLst>
          </p:cNvPr>
          <p:cNvSpPr/>
          <p:nvPr/>
        </p:nvSpPr>
        <p:spPr>
          <a:xfrm>
            <a:off x="8003985" y="2329936"/>
            <a:ext cx="3172663" cy="369332"/>
          </a:xfrm>
          <a:prstGeom prst="rect">
            <a:avLst/>
          </a:prstGeom>
        </p:spPr>
        <p:txBody>
          <a:bodyPr wrap="none">
            <a:spAutoFit/>
          </a:bodyPr>
          <a:lstStyle/>
          <a:p>
            <a:pPr>
              <a:spcAft>
                <a:spcPts val="600"/>
              </a:spcAft>
            </a:pPr>
            <a:r>
              <a:rPr lang="en-US" dirty="0">
                <a:latin typeface="Helvetica" pitchFamily="2" charset="0"/>
              </a:rPr>
              <a:t>Int. J. Mol. Sci. 2020, 21, 725</a:t>
            </a:r>
            <a:endParaRPr lang="en-US" dirty="0">
              <a:effectLst/>
              <a:latin typeface="Helvetica" pitchFamily="2" charset="0"/>
            </a:endParaRPr>
          </a:p>
        </p:txBody>
      </p:sp>
    </p:spTree>
    <p:extLst>
      <p:ext uri="{BB962C8B-B14F-4D97-AF65-F5344CB8AC3E}">
        <p14:creationId xmlns:p14="http://schemas.microsoft.com/office/powerpoint/2010/main" val="226026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5A733-8A58-4E4A-B580-ED7E6C790562}"/>
              </a:ext>
            </a:extLst>
          </p:cNvPr>
          <p:cNvSpPr>
            <a:spLocks noGrp="1"/>
          </p:cNvSpPr>
          <p:nvPr>
            <p:ph type="title"/>
          </p:nvPr>
        </p:nvSpPr>
        <p:spPr>
          <a:xfrm>
            <a:off x="0" y="219363"/>
            <a:ext cx="11348357" cy="1128068"/>
          </a:xfrm>
        </p:spPr>
        <p:txBody>
          <a:bodyPr anchor="ctr">
            <a:normAutofit/>
          </a:bodyPr>
          <a:lstStyle/>
          <a:p>
            <a:r>
              <a:rPr lang="en-US" sz="3600" b="1" dirty="0"/>
              <a:t>Hypo responsiveness to erythropoietin can be defined as:</a:t>
            </a:r>
          </a:p>
        </p:txBody>
      </p:sp>
      <p:sp>
        <p:nvSpPr>
          <p:cNvPr id="3" name="Content Placeholder 2">
            <a:extLst>
              <a:ext uri="{FF2B5EF4-FFF2-40B4-BE49-F238E27FC236}">
                <a16:creationId xmlns:a16="http://schemas.microsoft.com/office/drawing/2014/main" xmlns="" id="{74AEA4A1-E9EB-E14B-BC0F-D2503B2F615C}"/>
              </a:ext>
            </a:extLst>
          </p:cNvPr>
          <p:cNvSpPr>
            <a:spLocks noGrp="1"/>
          </p:cNvSpPr>
          <p:nvPr>
            <p:ph idx="1"/>
          </p:nvPr>
        </p:nvSpPr>
        <p:spPr>
          <a:xfrm>
            <a:off x="280473" y="1453243"/>
            <a:ext cx="7655220" cy="5558981"/>
          </a:xfrm>
        </p:spPr>
        <p:txBody>
          <a:bodyPr anchor="ctr">
            <a:normAutofit/>
          </a:bodyPr>
          <a:lstStyle/>
          <a:p>
            <a:pPr marL="0" indent="0">
              <a:buNone/>
            </a:pPr>
            <a:r>
              <a:rPr lang="en-US" sz="2400" dirty="0"/>
              <a:t> According to NKF-KDOQI guidelines:</a:t>
            </a:r>
          </a:p>
          <a:p>
            <a:pPr marL="0" indent="0">
              <a:buNone/>
            </a:pPr>
            <a:r>
              <a:rPr lang="en-US" sz="2400" dirty="0"/>
              <a:t> The presence of at least one of the following three conditions: </a:t>
            </a:r>
          </a:p>
          <a:p>
            <a:pPr marL="0" indent="0">
              <a:buNone/>
            </a:pPr>
            <a:r>
              <a:rPr lang="en-US" sz="2400" dirty="0"/>
              <a:t>A major decrease in </a:t>
            </a:r>
            <a:r>
              <a:rPr lang="en-US" sz="2400" dirty="0" err="1"/>
              <a:t>Hb</a:t>
            </a:r>
            <a:r>
              <a:rPr lang="en-US" sz="2400" dirty="0"/>
              <a:t> level at a constant ESA dose</a:t>
            </a:r>
          </a:p>
          <a:p>
            <a:pPr marL="0" indent="0">
              <a:buNone/>
            </a:pPr>
            <a:r>
              <a:rPr lang="en-US" sz="2400" dirty="0"/>
              <a:t>A considerable increase in the ESA dose requirement to maintain a given </a:t>
            </a:r>
            <a:r>
              <a:rPr lang="en-US" sz="2400" dirty="0" err="1"/>
              <a:t>Hb</a:t>
            </a:r>
            <a:r>
              <a:rPr lang="en-US" sz="2400" dirty="0"/>
              <a:t> level</a:t>
            </a:r>
          </a:p>
          <a:p>
            <a:r>
              <a:rPr lang="en-US" sz="2400" dirty="0"/>
              <a:t>A failure to achieve or maintain a desired </a:t>
            </a:r>
            <a:r>
              <a:rPr lang="en-US" sz="2400" dirty="0" err="1"/>
              <a:t>Hb</a:t>
            </a:r>
            <a:r>
              <a:rPr lang="en-US" sz="2400" dirty="0"/>
              <a:t> concentration using a maximum dose of 450 units/kg per week intravenous erythropoietin or 300 units/kg per week subcutaneous erythropoietin.</a:t>
            </a:r>
          </a:p>
          <a:p>
            <a:endParaRPr lang="en-US" sz="2400" dirty="0"/>
          </a:p>
          <a:p>
            <a:r>
              <a:rPr lang="en-US" sz="2400" dirty="0"/>
              <a:t>45,000 units/week of epoetin corresponds roughly to 100 mcg/week of darbepoetin</a:t>
            </a:r>
          </a:p>
          <a:p>
            <a:pPr marL="0" indent="0">
              <a:buNone/>
            </a:pPr>
            <a:endParaRPr lang="en-US" sz="2400" dirty="0"/>
          </a:p>
          <a:p>
            <a:endParaRPr lang="en-US" sz="2400" dirty="0"/>
          </a:p>
        </p:txBody>
      </p:sp>
      <p:pic>
        <p:nvPicPr>
          <p:cNvPr id="4" name="Content Placeholder 4">
            <a:extLst>
              <a:ext uri="{FF2B5EF4-FFF2-40B4-BE49-F238E27FC236}">
                <a16:creationId xmlns:a16="http://schemas.microsoft.com/office/drawing/2014/main" xmlns="" id="{2751557D-05F3-044B-BC0D-E47AB1CD249F}"/>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2" b="10330"/>
          <a:stretch/>
        </p:blipFill>
        <p:spPr>
          <a:xfrm>
            <a:off x="7855579" y="1240225"/>
            <a:ext cx="5425410" cy="5259296"/>
          </a:xfrm>
          <a:prstGeom prst="rect">
            <a:avLst/>
          </a:prstGeom>
          <a:effectLst>
            <a:outerShdw blurRad="50800" dir="5400000" sx="1000" sy="1000" algn="ctr" rotWithShape="0">
              <a:srgbClr val="000000">
                <a:alpha val="43137"/>
              </a:srgbClr>
            </a:outerShdw>
          </a:effectLst>
        </p:spPr>
      </p:pic>
      <p:cxnSp>
        <p:nvCxnSpPr>
          <p:cNvPr id="6" name="Straight Connector 5">
            <a:extLst>
              <a:ext uri="{FF2B5EF4-FFF2-40B4-BE49-F238E27FC236}">
                <a16:creationId xmlns:a16="http://schemas.microsoft.com/office/drawing/2014/main" xmlns="" id="{ED8E8E44-A785-3048-9F24-E573F2B76745}"/>
              </a:ext>
            </a:extLst>
          </p:cNvPr>
          <p:cNvCxnSpPr/>
          <p:nvPr/>
        </p:nvCxnSpPr>
        <p:spPr>
          <a:xfrm>
            <a:off x="163286" y="1143000"/>
            <a:ext cx="10515600" cy="0"/>
          </a:xfrm>
          <a:prstGeom prst="line">
            <a:avLst/>
          </a:prstGeom>
          <a:ln w="1111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796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70C3B59-DE2C-4611-8148-812575C5CA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xmlns="" id="{3BE7C8DB-C72C-2547-87F4-C246F262FBFD}"/>
              </a:ext>
            </a:extLst>
          </p:cNvPr>
          <p:cNvPicPr>
            <a:picLocks noChangeAspect="1"/>
          </p:cNvPicPr>
          <p:nvPr/>
        </p:nvPicPr>
        <p:blipFill>
          <a:blip r:embed="rId2"/>
          <a:stretch>
            <a:fillRect/>
          </a:stretch>
        </p:blipFill>
        <p:spPr>
          <a:xfrm>
            <a:off x="1349531" y="1301506"/>
            <a:ext cx="10228659" cy="2250304"/>
          </a:xfrm>
          <a:prstGeom prst="rect">
            <a:avLst/>
          </a:prstGeom>
          <a:effectLst>
            <a:outerShdw blurRad="406400" dist="317500" dir="5400000" sx="89000" sy="89000" rotWithShape="0">
              <a:prstClr val="black">
                <a:alpha val="15000"/>
              </a:prstClr>
            </a:outerShdw>
          </a:effectLst>
        </p:spPr>
      </p:pic>
      <p:sp>
        <p:nvSpPr>
          <p:cNvPr id="3" name="Content Placeholder 2">
            <a:extLst>
              <a:ext uri="{FF2B5EF4-FFF2-40B4-BE49-F238E27FC236}">
                <a16:creationId xmlns:a16="http://schemas.microsoft.com/office/drawing/2014/main" xmlns="" id="{CC521A14-2F9A-8748-A9AD-F5DCD806C2B9}"/>
              </a:ext>
            </a:extLst>
          </p:cNvPr>
          <p:cNvSpPr>
            <a:spLocks noGrp="1"/>
          </p:cNvSpPr>
          <p:nvPr>
            <p:ph idx="1"/>
          </p:nvPr>
        </p:nvSpPr>
        <p:spPr>
          <a:xfrm>
            <a:off x="1143001" y="3853543"/>
            <a:ext cx="10874828" cy="2706154"/>
          </a:xfrm>
        </p:spPr>
        <p:txBody>
          <a:bodyPr anchor="ctr">
            <a:noAutofit/>
          </a:bodyPr>
          <a:lstStyle/>
          <a:p>
            <a:pPr marL="0" indent="0">
              <a:buNone/>
            </a:pPr>
            <a:r>
              <a:rPr lang="en-US" sz="2000" dirty="0"/>
              <a:t> </a:t>
            </a:r>
          </a:p>
          <a:p>
            <a:r>
              <a:rPr lang="en-US" sz="2000" dirty="0"/>
              <a:t> Patients in whom levels of TNF-</a:t>
            </a:r>
            <a:r>
              <a:rPr lang="en-US" sz="2000" b="1" dirty="0"/>
              <a:t> </a:t>
            </a:r>
            <a:r>
              <a:rPr lang="en-US" sz="2000" dirty="0"/>
              <a:t> were 2 ng</a:t>
            </a:r>
            <a:r>
              <a:rPr lang="en-US" sz="2000" b="1" dirty="0"/>
              <a:t>/</a:t>
            </a:r>
            <a:r>
              <a:rPr lang="en-US" sz="2000" dirty="0"/>
              <a:t> mL and IL-6 were 40 ng</a:t>
            </a:r>
            <a:r>
              <a:rPr lang="en-US" sz="2000" b="1" dirty="0"/>
              <a:t>/</a:t>
            </a:r>
            <a:r>
              <a:rPr lang="en-US" sz="2000" dirty="0"/>
              <a:t> mL required much higher doses of epoetin than patients with lower levels of these cytokines (128 U</a:t>
            </a:r>
            <a:r>
              <a:rPr lang="en-US" sz="2000" b="1" dirty="0"/>
              <a:t>/</a:t>
            </a:r>
            <a:r>
              <a:rPr lang="en-US" sz="2000" dirty="0"/>
              <a:t> kg</a:t>
            </a:r>
            <a:r>
              <a:rPr lang="en-US" sz="2000" b="1" dirty="0"/>
              <a:t>/</a:t>
            </a:r>
            <a:r>
              <a:rPr lang="en-US" sz="2000" dirty="0"/>
              <a:t> week versus 57 U</a:t>
            </a:r>
            <a:r>
              <a:rPr lang="en-US" sz="2000" b="1" dirty="0"/>
              <a:t>/</a:t>
            </a:r>
            <a:r>
              <a:rPr lang="en-US" sz="2000" dirty="0"/>
              <a:t> kg</a:t>
            </a:r>
            <a:r>
              <a:rPr lang="en-US" sz="2000" b="1" dirty="0"/>
              <a:t>/</a:t>
            </a:r>
            <a:r>
              <a:rPr lang="en-US" sz="2000" dirty="0"/>
              <a:t> week; p </a:t>
            </a:r>
            <a:r>
              <a:rPr lang="en-US" sz="2000" b="1" dirty="0"/>
              <a:t>= </a:t>
            </a:r>
            <a:r>
              <a:rPr lang="en-US" sz="2000" dirty="0"/>
              <a:t> 0.0024).</a:t>
            </a:r>
          </a:p>
          <a:p>
            <a:r>
              <a:rPr lang="en-US" sz="2000" dirty="0"/>
              <a:t>A negative correlation between IL-12 production and epoetin doses were observed (p </a:t>
            </a:r>
            <a:r>
              <a:rPr lang="en-US" sz="2000" b="1" dirty="0"/>
              <a:t>= </a:t>
            </a:r>
            <a:r>
              <a:rPr lang="en-US" sz="2000" dirty="0"/>
              <a:t> 0.029). In turn, </a:t>
            </a:r>
            <a:r>
              <a:rPr lang="en-US" sz="2000" dirty="0" err="1"/>
              <a:t>B</a:t>
            </a:r>
            <a:r>
              <a:rPr lang="en-US" sz="2000" b="1" dirty="0" err="1"/>
              <a:t>á</a:t>
            </a:r>
            <a:r>
              <a:rPr lang="en-US" sz="2000" dirty="0"/>
              <a:t> </a:t>
            </a:r>
            <a:r>
              <a:rPr lang="en-US" sz="2000" dirty="0" err="1"/>
              <a:t>r</a:t>
            </a:r>
            <a:r>
              <a:rPr lang="en-US" sz="2000" b="1" dirty="0" err="1"/>
              <a:t>á</a:t>
            </a:r>
            <a:r>
              <a:rPr lang="en-US" sz="2000" dirty="0"/>
              <a:t> </a:t>
            </a:r>
            <a:r>
              <a:rPr lang="en-US" sz="2000" dirty="0" err="1"/>
              <a:t>ny</a:t>
            </a:r>
            <a:r>
              <a:rPr lang="en-US" sz="2000" dirty="0"/>
              <a:t> et al. [169 ] found the relationship between serum C-reactive protein (s-CRP) and the dose of recombinant human EPO required to maintain hemoglobin levels. In their study, weekly EPO dose used in patients with </a:t>
            </a:r>
            <a:r>
              <a:rPr lang="en-US" sz="2000" dirty="0" err="1"/>
              <a:t>sCRP</a:t>
            </a:r>
            <a:r>
              <a:rPr lang="en-US" sz="2000" dirty="0"/>
              <a:t> </a:t>
            </a:r>
            <a:r>
              <a:rPr lang="en-US" sz="2000" b="1" dirty="0"/>
              <a:t> </a:t>
            </a:r>
            <a:r>
              <a:rPr lang="en-US" sz="2000" dirty="0"/>
              <a:t> 20 mg</a:t>
            </a:r>
            <a:r>
              <a:rPr lang="en-US" sz="2000" b="1" dirty="0"/>
              <a:t>/</a:t>
            </a:r>
            <a:r>
              <a:rPr lang="en-US" sz="2000" dirty="0"/>
              <a:t> L was, on average, 80% higher than in patients with </a:t>
            </a:r>
            <a:r>
              <a:rPr lang="en-US" sz="2000" dirty="0" err="1"/>
              <a:t>sCRP</a:t>
            </a:r>
            <a:r>
              <a:rPr lang="en-US" sz="2000" dirty="0"/>
              <a:t> below that level.</a:t>
            </a:r>
          </a:p>
          <a:p>
            <a:endParaRPr lang="en-US" sz="2000" dirty="0"/>
          </a:p>
        </p:txBody>
      </p:sp>
    </p:spTree>
    <p:extLst>
      <p:ext uri="{BB962C8B-B14F-4D97-AF65-F5344CB8AC3E}">
        <p14:creationId xmlns:p14="http://schemas.microsoft.com/office/powerpoint/2010/main" val="3916747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70C3B59-DE2C-4611-8148-812575C5CA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xmlns="" id="{FBE7FAD0-037E-E14B-98EF-1157E5055911}"/>
              </a:ext>
            </a:extLst>
          </p:cNvPr>
          <p:cNvPicPr>
            <a:picLocks noChangeAspect="1"/>
          </p:cNvPicPr>
          <p:nvPr/>
        </p:nvPicPr>
        <p:blipFill>
          <a:blip r:embed="rId2"/>
          <a:stretch>
            <a:fillRect/>
          </a:stretch>
        </p:blipFill>
        <p:spPr>
          <a:xfrm>
            <a:off x="1349531" y="1301506"/>
            <a:ext cx="10228659" cy="2250304"/>
          </a:xfrm>
          <a:prstGeom prst="rect">
            <a:avLst/>
          </a:prstGeom>
          <a:effectLst>
            <a:outerShdw blurRad="406400" dist="317500" dir="5400000" sx="89000" sy="89000" rotWithShape="0">
              <a:prstClr val="black">
                <a:alpha val="15000"/>
              </a:prstClr>
            </a:outerShdw>
          </a:effectLst>
        </p:spPr>
      </p:pic>
      <p:sp>
        <p:nvSpPr>
          <p:cNvPr id="3" name="Content Placeholder 2">
            <a:extLst>
              <a:ext uri="{FF2B5EF4-FFF2-40B4-BE49-F238E27FC236}">
                <a16:creationId xmlns:a16="http://schemas.microsoft.com/office/drawing/2014/main" xmlns="" id="{1C587F55-7357-7248-ADC7-61985AE11C27}"/>
              </a:ext>
            </a:extLst>
          </p:cNvPr>
          <p:cNvSpPr>
            <a:spLocks noGrp="1"/>
          </p:cNvSpPr>
          <p:nvPr>
            <p:ph idx="1"/>
          </p:nvPr>
        </p:nvSpPr>
        <p:spPr>
          <a:xfrm>
            <a:off x="2481943" y="4212709"/>
            <a:ext cx="9096247" cy="2498334"/>
          </a:xfrm>
        </p:spPr>
        <p:txBody>
          <a:bodyPr anchor="ctr">
            <a:noAutofit/>
          </a:bodyPr>
          <a:lstStyle/>
          <a:p>
            <a:r>
              <a:rPr lang="en-US" sz="2000" dirty="0"/>
              <a:t> EPO doses and </a:t>
            </a:r>
            <a:r>
              <a:rPr lang="en-US" sz="2000" dirty="0" err="1"/>
              <a:t>sCRP</a:t>
            </a:r>
            <a:r>
              <a:rPr lang="en-US" sz="2000" dirty="0"/>
              <a:t> inversely correlated with serum albumin and serum iron levels,</a:t>
            </a:r>
          </a:p>
          <a:p>
            <a:r>
              <a:rPr lang="en-US" sz="2000" dirty="0"/>
              <a:t>which imply that the key mechanism through which inflammatory cytokines hamper erythropoiesis is coupled to iron metabolism. </a:t>
            </a:r>
          </a:p>
          <a:p>
            <a:r>
              <a:rPr lang="en-US" sz="2000" dirty="0"/>
              <a:t>There is positive correlation between serum concentrations of </a:t>
            </a:r>
            <a:r>
              <a:rPr lang="en-US" sz="2000" dirty="0" err="1"/>
              <a:t>hs</a:t>
            </a:r>
            <a:r>
              <a:rPr lang="en-US" sz="2000" dirty="0"/>
              <a:t>-CRP, IL-6, and TNF-  and both the required epoetin dose and an index of epoetin responsiveness</a:t>
            </a:r>
          </a:p>
          <a:p>
            <a:endParaRPr lang="en-US" sz="2000" dirty="0"/>
          </a:p>
        </p:txBody>
      </p:sp>
    </p:spTree>
    <p:extLst>
      <p:ext uri="{BB962C8B-B14F-4D97-AF65-F5344CB8AC3E}">
        <p14:creationId xmlns:p14="http://schemas.microsoft.com/office/powerpoint/2010/main" val="3636435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70C3B59-DE2C-4611-8148-812575C5CA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xmlns="" id="{0E60B85B-38D1-964D-8F67-E6D6C865206A}"/>
              </a:ext>
            </a:extLst>
          </p:cNvPr>
          <p:cNvPicPr>
            <a:picLocks noChangeAspect="1"/>
          </p:cNvPicPr>
          <p:nvPr/>
        </p:nvPicPr>
        <p:blipFill>
          <a:blip r:embed="rId2"/>
          <a:stretch>
            <a:fillRect/>
          </a:stretch>
        </p:blipFill>
        <p:spPr>
          <a:xfrm>
            <a:off x="1349531" y="1301506"/>
            <a:ext cx="10228659" cy="2250304"/>
          </a:xfrm>
          <a:prstGeom prst="rect">
            <a:avLst/>
          </a:prstGeom>
          <a:effectLst>
            <a:outerShdw blurRad="406400" dist="317500" dir="5400000" sx="89000" sy="89000" rotWithShape="0">
              <a:prstClr val="black">
                <a:alpha val="15000"/>
              </a:prstClr>
            </a:outerShdw>
          </a:effectLst>
        </p:spPr>
      </p:pic>
      <p:sp>
        <p:nvSpPr>
          <p:cNvPr id="3" name="Content Placeholder 2">
            <a:extLst>
              <a:ext uri="{FF2B5EF4-FFF2-40B4-BE49-F238E27FC236}">
                <a16:creationId xmlns:a16="http://schemas.microsoft.com/office/drawing/2014/main" xmlns="" id="{1127A8E3-630B-CE41-BE8E-48F6EE8E0634}"/>
              </a:ext>
            </a:extLst>
          </p:cNvPr>
          <p:cNvSpPr>
            <a:spLocks noGrp="1"/>
          </p:cNvSpPr>
          <p:nvPr>
            <p:ph idx="1"/>
          </p:nvPr>
        </p:nvSpPr>
        <p:spPr>
          <a:xfrm>
            <a:off x="3902529" y="3771900"/>
            <a:ext cx="7675662" cy="2890157"/>
          </a:xfrm>
        </p:spPr>
        <p:txBody>
          <a:bodyPr anchor="ctr">
            <a:noAutofit/>
          </a:bodyPr>
          <a:lstStyle/>
          <a:p>
            <a:r>
              <a:rPr lang="en-US" sz="2000" dirty="0"/>
              <a:t> Pentoxifylline, which is a nonselective phosphodiesterase inhibitor exhibiting anti-TNF alpha properties, has been shown to significantly inhibit hemoglobin within six months and reduced serum TNF-  concentration in patients with erythropoietin resistant anemia. </a:t>
            </a:r>
          </a:p>
          <a:p>
            <a:r>
              <a:rPr lang="en-US" sz="2000" dirty="0"/>
              <a:t>Other studies have demonstrated that pentoxifylline decreased other inflammatory parameters, including </a:t>
            </a:r>
            <a:r>
              <a:rPr lang="en-US" sz="2000" dirty="0" err="1"/>
              <a:t>hsCRP</a:t>
            </a:r>
            <a:r>
              <a:rPr lang="en-US" sz="2000" dirty="0"/>
              <a:t>, erythrocyte sedimentation rate (ESR), serum fibrinogen, and TNF-  in patients of CKD</a:t>
            </a:r>
          </a:p>
          <a:p>
            <a:endParaRPr lang="en-US" sz="2000" dirty="0"/>
          </a:p>
        </p:txBody>
      </p:sp>
    </p:spTree>
    <p:extLst>
      <p:ext uri="{BB962C8B-B14F-4D97-AF65-F5344CB8AC3E}">
        <p14:creationId xmlns:p14="http://schemas.microsoft.com/office/powerpoint/2010/main" val="1935889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xmlns="" id="{37AD0EDF-C98A-084F-8839-75BB186C5ADD}"/>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6054" r="3" b="3"/>
          <a:stretch/>
        </p:blipFill>
        <p:spPr>
          <a:xfrm>
            <a:off x="621675" y="1106948"/>
            <a:ext cx="4032621" cy="4640535"/>
          </a:xfrm>
          <a:prstGeom prst="rect">
            <a:avLst/>
          </a:prstGeom>
        </p:spPr>
      </p:pic>
      <p:sp>
        <p:nvSpPr>
          <p:cNvPr id="11" name="Right Triangle 10">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78E317B-45AB-7D47-AB89-EC9A234CD7EC}"/>
              </a:ext>
            </a:extLst>
          </p:cNvPr>
          <p:cNvSpPr>
            <a:spLocks noGrp="1"/>
          </p:cNvSpPr>
          <p:nvPr>
            <p:ph type="title"/>
          </p:nvPr>
        </p:nvSpPr>
        <p:spPr>
          <a:xfrm>
            <a:off x="5465659" y="1188637"/>
            <a:ext cx="5642312" cy="1597228"/>
          </a:xfrm>
        </p:spPr>
        <p:txBody>
          <a:bodyPr>
            <a:normAutofit/>
          </a:bodyPr>
          <a:lstStyle/>
          <a:p>
            <a:r>
              <a:rPr lang="en-US" sz="5400" b="1"/>
              <a:t>Pentoxifylline</a:t>
            </a:r>
          </a:p>
        </p:txBody>
      </p:sp>
      <p:sp>
        <p:nvSpPr>
          <p:cNvPr id="3" name="Content Placeholder 2">
            <a:extLst>
              <a:ext uri="{FF2B5EF4-FFF2-40B4-BE49-F238E27FC236}">
                <a16:creationId xmlns:a16="http://schemas.microsoft.com/office/drawing/2014/main" xmlns="" id="{41938010-8C6B-2A4F-814A-E55A727EC0C5}"/>
              </a:ext>
            </a:extLst>
          </p:cNvPr>
          <p:cNvSpPr>
            <a:spLocks noGrp="1"/>
          </p:cNvSpPr>
          <p:nvPr>
            <p:ph idx="1"/>
          </p:nvPr>
        </p:nvSpPr>
        <p:spPr>
          <a:xfrm>
            <a:off x="5465660" y="2998278"/>
            <a:ext cx="4370103" cy="2728198"/>
          </a:xfrm>
        </p:spPr>
        <p:txBody>
          <a:bodyPr anchor="t">
            <a:normAutofit/>
          </a:bodyPr>
          <a:lstStyle/>
          <a:p>
            <a:pPr marL="0" indent="0">
              <a:buNone/>
            </a:pPr>
            <a:r>
              <a:rPr lang="en-US" sz="1700"/>
              <a:t>In a randomized study, Johnson et al. compared</a:t>
            </a:r>
          </a:p>
          <a:p>
            <a:pPr marL="0" indent="0">
              <a:buNone/>
            </a:pPr>
            <a:r>
              <a:rPr lang="en-US" sz="1700"/>
              <a:t>pentoxifylline, an anti-inflammatory drug, with</a:t>
            </a:r>
          </a:p>
          <a:p>
            <a:pPr marL="0" indent="0">
              <a:buNone/>
            </a:pPr>
            <a:r>
              <a:rPr lang="en-US" sz="1700"/>
              <a:t>placebo in patients with CKD stage 4 or 5 and rhEPOhyporesponsive</a:t>
            </a:r>
          </a:p>
          <a:p>
            <a:pPr marL="0" indent="0">
              <a:buNone/>
            </a:pPr>
            <a:r>
              <a:rPr lang="en-US" sz="1700"/>
              <a:t>anemia. </a:t>
            </a:r>
          </a:p>
          <a:p>
            <a:pPr marL="0" indent="0">
              <a:buNone/>
            </a:pPr>
            <a:r>
              <a:rPr lang="en-US" sz="1700"/>
              <a:t>Pentoxifylline showed  significant increase in Hgb </a:t>
            </a:r>
          </a:p>
          <a:p>
            <a:pPr marL="0" indent="0">
              <a:buNone/>
            </a:pPr>
            <a:r>
              <a:rPr lang="en-US" sz="1700"/>
              <a:t>concentration versus placebo.</a:t>
            </a:r>
          </a:p>
        </p:txBody>
      </p:sp>
    </p:spTree>
    <p:extLst>
      <p:ext uri="{BB962C8B-B14F-4D97-AF65-F5344CB8AC3E}">
        <p14:creationId xmlns:p14="http://schemas.microsoft.com/office/powerpoint/2010/main" val="613916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2FE7CE-38A4-BD4A-9C54-991078BDD163}"/>
              </a:ext>
            </a:extLst>
          </p:cNvPr>
          <p:cNvSpPr txBox="1">
            <a:spLocks/>
          </p:cNvSpPr>
          <p:nvPr/>
        </p:nvSpPr>
        <p:spPr>
          <a:xfrm>
            <a:off x="212271" y="4620986"/>
            <a:ext cx="11838215" cy="2024747"/>
          </a:xfrm>
          <a:prstGeom prst="rect">
            <a:avLst/>
          </a:prstGeom>
          <a:solidFill>
            <a:schemeClr val="tx1">
              <a:lumMod val="95000"/>
              <a:lumOff val="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rPr>
              <a:t>SUMMARY AT A GLANCE</a:t>
            </a:r>
            <a:br>
              <a:rPr lang="en-US" sz="2000" b="1" dirty="0">
                <a:solidFill>
                  <a:schemeClr val="bg1"/>
                </a:solidFill>
              </a:rPr>
            </a:br>
            <a:r>
              <a:rPr lang="en-US" sz="2000" b="1" dirty="0">
                <a:solidFill>
                  <a:schemeClr val="bg1"/>
                </a:solidFill>
              </a:rPr>
              <a:t>The study included 1044 patients in Japan from J-DOPPS and found that the lowest and highest levels of serum FGF-23 were associated with increased odds of ESA- </a:t>
            </a:r>
            <a:r>
              <a:rPr lang="en-US" sz="2000" b="1" dirty="0" err="1">
                <a:solidFill>
                  <a:schemeClr val="bg1"/>
                </a:solidFill>
              </a:rPr>
              <a:t>hyporesponsiveness</a:t>
            </a:r>
            <a:r>
              <a:rPr lang="en-US" sz="2000" b="1" dirty="0">
                <a:solidFill>
                  <a:schemeClr val="bg1"/>
                </a:solidFill>
              </a:rPr>
              <a:t> in patients on </a:t>
            </a:r>
            <a:r>
              <a:rPr lang="en-US" sz="2000" b="1" dirty="0" err="1">
                <a:solidFill>
                  <a:schemeClr val="bg1"/>
                </a:solidFill>
              </a:rPr>
              <a:t>maintenancehaemodialysis</a:t>
            </a:r>
            <a:r>
              <a:rPr lang="en-US" sz="2000" b="1" dirty="0">
                <a:solidFill>
                  <a:schemeClr val="bg1"/>
                </a:solidFill>
              </a:rPr>
              <a:t>, though this did not reach statistical </a:t>
            </a:r>
            <a:r>
              <a:rPr lang="en-US" sz="2000" b="1" dirty="0" err="1">
                <a:solidFill>
                  <a:schemeClr val="bg1"/>
                </a:solidFill>
              </a:rPr>
              <a:t>signifi</a:t>
            </a:r>
            <a:r>
              <a:rPr lang="en-US" sz="2000" b="1" dirty="0">
                <a:solidFill>
                  <a:schemeClr val="bg1"/>
                </a:solidFill>
              </a:rPr>
              <a:t>- </a:t>
            </a:r>
            <a:r>
              <a:rPr lang="en-US" sz="2000" b="1" dirty="0" err="1">
                <a:solidFill>
                  <a:schemeClr val="bg1"/>
                </a:solidFill>
              </a:rPr>
              <a:t>cance</a:t>
            </a:r>
            <a:r>
              <a:rPr lang="en-US" sz="2000" b="1" dirty="0">
                <a:solidFill>
                  <a:schemeClr val="bg1"/>
                </a:solidFill>
              </a:rPr>
              <a:t>. Further study is needed to address the relationship</a:t>
            </a:r>
            <a:br>
              <a:rPr lang="en-US" sz="2000" b="1" dirty="0">
                <a:solidFill>
                  <a:schemeClr val="bg1"/>
                </a:solidFill>
              </a:rPr>
            </a:br>
            <a:r>
              <a:rPr lang="en-US" sz="2000" b="1" dirty="0">
                <a:solidFill>
                  <a:schemeClr val="bg1"/>
                </a:solidFill>
              </a:rPr>
              <a:t>between circulating FGF-23 and </a:t>
            </a:r>
            <a:r>
              <a:rPr lang="en-US" sz="2000" b="1" dirty="0" err="1">
                <a:solidFill>
                  <a:schemeClr val="bg1"/>
                </a:solidFill>
              </a:rPr>
              <a:t>anaemia</a:t>
            </a:r>
            <a:r>
              <a:rPr lang="en-US" sz="2000" b="1" dirty="0">
                <a:solidFill>
                  <a:schemeClr val="bg1"/>
                </a:solidFill>
              </a:rPr>
              <a:t> in dialysis patients.</a:t>
            </a:r>
            <a:br>
              <a:rPr lang="en-US" sz="2000" b="1" dirty="0">
                <a:solidFill>
                  <a:schemeClr val="bg1"/>
                </a:solidFill>
              </a:rPr>
            </a:br>
            <a:endParaRPr lang="en-US" sz="2000" b="1" dirty="0">
              <a:solidFill>
                <a:schemeClr val="bg1"/>
              </a:solidFill>
            </a:endParaRPr>
          </a:p>
        </p:txBody>
      </p:sp>
      <p:pic>
        <p:nvPicPr>
          <p:cNvPr id="3" name="Content Placeholder 4">
            <a:extLst>
              <a:ext uri="{FF2B5EF4-FFF2-40B4-BE49-F238E27FC236}">
                <a16:creationId xmlns:a16="http://schemas.microsoft.com/office/drawing/2014/main" xmlns="" id="{9C56D852-16B1-9641-91C5-0EADC767C051}"/>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6054" r="3" b="3"/>
          <a:stretch/>
        </p:blipFill>
        <p:spPr>
          <a:xfrm>
            <a:off x="10613572" y="18919"/>
            <a:ext cx="1807030" cy="207943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4" name="Content Placeholder 6">
            <a:extLst>
              <a:ext uri="{FF2B5EF4-FFF2-40B4-BE49-F238E27FC236}">
                <a16:creationId xmlns:a16="http://schemas.microsoft.com/office/drawing/2014/main" xmlns="" id="{EF388A7B-3635-D64A-B7B3-8F52C178A526}"/>
              </a:ext>
            </a:extLst>
          </p:cNvPr>
          <p:cNvPicPr>
            <a:picLocks noChangeAspect="1"/>
          </p:cNvPicPr>
          <p:nvPr/>
        </p:nvPicPr>
        <p:blipFill>
          <a:blip r:embed="rId4"/>
          <a:stretch>
            <a:fillRect/>
          </a:stretch>
        </p:blipFill>
        <p:spPr>
          <a:xfrm>
            <a:off x="203703" y="135418"/>
            <a:ext cx="5543954" cy="1677053"/>
          </a:xfrm>
          <a:prstGeom prst="rect">
            <a:avLst/>
          </a:prstGeom>
        </p:spPr>
      </p:pic>
      <p:pic>
        <p:nvPicPr>
          <p:cNvPr id="5" name="Picture 4">
            <a:extLst>
              <a:ext uri="{FF2B5EF4-FFF2-40B4-BE49-F238E27FC236}">
                <a16:creationId xmlns:a16="http://schemas.microsoft.com/office/drawing/2014/main" xmlns="" id="{97A949F6-A418-8647-942D-B9825A1ED47A}"/>
              </a:ext>
            </a:extLst>
          </p:cNvPr>
          <p:cNvPicPr>
            <a:picLocks noChangeAspect="1"/>
          </p:cNvPicPr>
          <p:nvPr/>
        </p:nvPicPr>
        <p:blipFill>
          <a:blip r:embed="rId5"/>
          <a:stretch>
            <a:fillRect/>
          </a:stretch>
        </p:blipFill>
        <p:spPr>
          <a:xfrm>
            <a:off x="5772566" y="375557"/>
            <a:ext cx="4906322" cy="4201248"/>
          </a:xfrm>
          <a:prstGeom prst="rect">
            <a:avLst/>
          </a:prstGeom>
        </p:spPr>
      </p:pic>
    </p:spTree>
    <p:extLst>
      <p:ext uri="{BB962C8B-B14F-4D97-AF65-F5344CB8AC3E}">
        <p14:creationId xmlns:p14="http://schemas.microsoft.com/office/powerpoint/2010/main" val="1471270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xmlns="" id="{C70C3B59-DE2C-4611-8148-812575C5CA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5D3CDFB9-D589-6A47-931C-2228EC371973}"/>
              </a:ext>
            </a:extLst>
          </p:cNvPr>
          <p:cNvPicPr>
            <a:picLocks noChangeAspect="1"/>
          </p:cNvPicPr>
          <p:nvPr/>
        </p:nvPicPr>
        <p:blipFill>
          <a:blip r:embed="rId2"/>
          <a:stretch>
            <a:fillRect/>
          </a:stretch>
        </p:blipFill>
        <p:spPr>
          <a:xfrm>
            <a:off x="1349531" y="981860"/>
            <a:ext cx="10228659" cy="2889596"/>
          </a:xfrm>
          <a:prstGeom prst="rect">
            <a:avLst/>
          </a:prstGeom>
          <a:effectLst>
            <a:outerShdw blurRad="406400" dist="317500" dir="5400000" sx="89000" sy="89000" rotWithShape="0">
              <a:prstClr val="black">
                <a:alpha val="15000"/>
              </a:prstClr>
            </a:outerShdw>
          </a:effectLst>
        </p:spPr>
      </p:pic>
      <p:sp>
        <p:nvSpPr>
          <p:cNvPr id="5" name="Rectangle 4">
            <a:extLst>
              <a:ext uri="{FF2B5EF4-FFF2-40B4-BE49-F238E27FC236}">
                <a16:creationId xmlns:a16="http://schemas.microsoft.com/office/drawing/2014/main" xmlns="" id="{7E43240A-5C1E-9E49-AA11-344E3EB58EBC}"/>
              </a:ext>
            </a:extLst>
          </p:cNvPr>
          <p:cNvSpPr/>
          <p:nvPr/>
        </p:nvSpPr>
        <p:spPr>
          <a:xfrm>
            <a:off x="6417733" y="4212709"/>
            <a:ext cx="5160457" cy="203674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Our results demonstrated that age, URR, %IDWG, BMI, use of ARBs, and serum iron and albumin were independently associated with the ERI in hemodialysis patients. </a:t>
            </a:r>
          </a:p>
          <a:p>
            <a:pPr indent="-228600">
              <a:lnSpc>
                <a:spcPct val="90000"/>
              </a:lnSpc>
              <a:spcAft>
                <a:spcPts val="600"/>
              </a:spcAft>
              <a:buFont typeface="Arial" panose="020B0604020202020204" pitchFamily="34" charset="0"/>
              <a:buChar char="•"/>
            </a:pPr>
            <a:r>
              <a:rPr lang="en-US" sz="1700"/>
              <a:t>We verified that low serum iron reserve, an inflammatory state, poor nutritional status, and continuous use of ARBs limit the efficacy of </a:t>
            </a:r>
            <a:r>
              <a:rPr lang="en-US" sz="1700" b="1"/>
              <a:t>a</a:t>
            </a:r>
            <a:r>
              <a:rPr lang="en-US" sz="1700"/>
              <a:t>EPO treatment.</a:t>
            </a:r>
            <a:endParaRPr lang="en-US" sz="1700">
              <a:effectLst/>
            </a:endParaRPr>
          </a:p>
        </p:txBody>
      </p:sp>
    </p:spTree>
    <p:extLst>
      <p:ext uri="{BB962C8B-B14F-4D97-AF65-F5344CB8AC3E}">
        <p14:creationId xmlns:p14="http://schemas.microsoft.com/office/powerpoint/2010/main" val="4204475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4463E-AE5F-9B46-B971-F544530E35D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E0C4A777-B423-3C47-BEE1-20B903950BAB}"/>
              </a:ext>
            </a:extLst>
          </p:cNvPr>
          <p:cNvPicPr>
            <a:picLocks noGrp="1" noChangeAspect="1"/>
          </p:cNvPicPr>
          <p:nvPr>
            <p:ph idx="1"/>
          </p:nvPr>
        </p:nvPicPr>
        <p:blipFill>
          <a:blip r:embed="rId2"/>
          <a:stretch>
            <a:fillRect/>
          </a:stretch>
        </p:blipFill>
        <p:spPr>
          <a:xfrm>
            <a:off x="1612900" y="2769394"/>
            <a:ext cx="8966200" cy="2463800"/>
          </a:xfrm>
        </p:spPr>
      </p:pic>
    </p:spTree>
    <p:extLst>
      <p:ext uri="{BB962C8B-B14F-4D97-AF65-F5344CB8AC3E}">
        <p14:creationId xmlns:p14="http://schemas.microsoft.com/office/powerpoint/2010/main" val="705888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FE281-03B3-1F4C-A695-77CBB157D788}"/>
              </a:ext>
            </a:extLst>
          </p:cNvPr>
          <p:cNvPicPr>
            <a:picLocks noChangeAspect="1"/>
          </p:cNvPicPr>
          <p:nvPr/>
        </p:nvPicPr>
        <p:blipFill>
          <a:blip r:embed="rId2"/>
          <a:stretch>
            <a:fillRect/>
          </a:stretch>
        </p:blipFill>
        <p:spPr>
          <a:xfrm>
            <a:off x="895350" y="508001"/>
            <a:ext cx="10401300" cy="1727200"/>
          </a:xfrm>
          <a:prstGeom prst="rect">
            <a:avLst/>
          </a:prstGeom>
        </p:spPr>
      </p:pic>
      <p:pic>
        <p:nvPicPr>
          <p:cNvPr id="5" name="Content Placeholder 4">
            <a:extLst>
              <a:ext uri="{FF2B5EF4-FFF2-40B4-BE49-F238E27FC236}">
                <a16:creationId xmlns:a16="http://schemas.microsoft.com/office/drawing/2014/main" xmlns="" id="{EF85CAFB-56EA-5641-BF73-47BD6ADB9CB2}"/>
              </a:ext>
            </a:extLst>
          </p:cNvPr>
          <p:cNvPicPr>
            <a:picLocks noGrp="1" noChangeAspect="1"/>
          </p:cNvPicPr>
          <p:nvPr>
            <p:ph idx="1"/>
          </p:nvPr>
        </p:nvPicPr>
        <p:blipFill>
          <a:blip r:embed="rId3"/>
          <a:stretch>
            <a:fillRect/>
          </a:stretch>
        </p:blipFill>
        <p:spPr>
          <a:xfrm>
            <a:off x="174959" y="2775857"/>
            <a:ext cx="11336683" cy="1606236"/>
          </a:xfrm>
          <a:prstGeom prst="rect">
            <a:avLst/>
          </a:prstGeom>
        </p:spPr>
      </p:pic>
      <p:sp>
        <p:nvSpPr>
          <p:cNvPr id="6" name="Rectangle 5">
            <a:extLst>
              <a:ext uri="{FF2B5EF4-FFF2-40B4-BE49-F238E27FC236}">
                <a16:creationId xmlns:a16="http://schemas.microsoft.com/office/drawing/2014/main" xmlns="" id="{E9DE7A3B-0F2D-4244-9CB0-F20DA9172716}"/>
              </a:ext>
            </a:extLst>
          </p:cNvPr>
          <p:cNvSpPr/>
          <p:nvPr/>
        </p:nvSpPr>
        <p:spPr>
          <a:xfrm>
            <a:off x="3573514" y="5628307"/>
            <a:ext cx="5044971" cy="369332"/>
          </a:xfrm>
          <a:prstGeom prst="rect">
            <a:avLst/>
          </a:prstGeom>
        </p:spPr>
        <p:txBody>
          <a:bodyPr wrap="none">
            <a:spAutoFit/>
          </a:bodyPr>
          <a:lstStyle/>
          <a:p>
            <a:r>
              <a:rPr lang="en-US" dirty="0">
                <a:latin typeface="Helvetica" pitchFamily="2" charset="0"/>
              </a:rPr>
              <a:t>Kidney International Reports (2018) 3, 841</a:t>
            </a:r>
            <a:r>
              <a:rPr lang="en-US" b="1" dirty="0">
                <a:latin typeface="Helvetica" pitchFamily="2" charset="0"/>
              </a:rPr>
              <a:t>–</a:t>
            </a:r>
            <a:r>
              <a:rPr lang="en-US" dirty="0">
                <a:latin typeface="Helvetica" pitchFamily="2" charset="0"/>
              </a:rPr>
              <a:t>850</a:t>
            </a:r>
            <a:endParaRPr lang="en-US" dirty="0">
              <a:effectLst/>
              <a:latin typeface="Helvetica" pitchFamily="2" charset="0"/>
            </a:endParaRPr>
          </a:p>
        </p:txBody>
      </p:sp>
    </p:spTree>
    <p:extLst>
      <p:ext uri="{BB962C8B-B14F-4D97-AF65-F5344CB8AC3E}">
        <p14:creationId xmlns:p14="http://schemas.microsoft.com/office/powerpoint/2010/main" val="1044522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5E74F-A235-984D-A8A0-9AE7ABBF1A46}"/>
              </a:ext>
            </a:extLst>
          </p:cNvPr>
          <p:cNvSpPr>
            <a:spLocks noGrp="1"/>
          </p:cNvSpPr>
          <p:nvPr>
            <p:ph type="title"/>
          </p:nvPr>
        </p:nvSpPr>
        <p:spPr>
          <a:xfrm>
            <a:off x="1653363" y="365760"/>
            <a:ext cx="9367203" cy="1188720"/>
          </a:xfrm>
        </p:spPr>
        <p:txBody>
          <a:bodyPr>
            <a:normAutofit/>
          </a:bodyPr>
          <a:lstStyle/>
          <a:p>
            <a:r>
              <a:rPr lang="en-US" sz="3700" b="1"/>
              <a:t>Hypoxia-inducible factor (HIF)prolyl </a:t>
            </a:r>
            <a:r>
              <a:rPr lang="en-US" sz="3700" b="1" err="1"/>
              <a:t>hydroxylas</a:t>
            </a:r>
            <a:r>
              <a:rPr lang="en-US" sz="3700" b="1"/>
              <a:t> inhibitors (PHIs)</a:t>
            </a:r>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8424C4FC-B2E5-8D48-B3BF-764DCFC9CE38}"/>
              </a:ext>
            </a:extLst>
          </p:cNvPr>
          <p:cNvSpPr>
            <a:spLocks noGrp="1"/>
          </p:cNvSpPr>
          <p:nvPr>
            <p:ph idx="1"/>
          </p:nvPr>
        </p:nvSpPr>
        <p:spPr>
          <a:xfrm>
            <a:off x="1653363" y="2176272"/>
            <a:ext cx="9367204" cy="4041648"/>
          </a:xfrm>
        </p:spPr>
        <p:txBody>
          <a:bodyPr anchor="t">
            <a:normAutofit/>
          </a:bodyPr>
          <a:lstStyle/>
          <a:p>
            <a:r>
              <a:rPr lang="en-US" sz="2400" dirty="0"/>
              <a:t>Are a new emerging class of investigational products to treat anemia of CKD.</a:t>
            </a:r>
          </a:p>
          <a:p>
            <a:r>
              <a:rPr lang="en-US" sz="2400" dirty="0"/>
              <a:t> These molecules stimulate erythropoiesis through inhibition of </a:t>
            </a:r>
            <a:r>
              <a:rPr lang="en-US" sz="2400" dirty="0" err="1"/>
              <a:t>HIFprolyl</a:t>
            </a:r>
            <a:r>
              <a:rPr lang="en-US" sz="2400" dirty="0"/>
              <a:t> hydroxylase domain enzymes.</a:t>
            </a:r>
          </a:p>
          <a:p>
            <a:r>
              <a:rPr lang="en-US" sz="2400" dirty="0"/>
              <a:t>HIF1  seems to be an interesting target as it regulates renal EPO production and erythropoiesis. </a:t>
            </a:r>
          </a:p>
          <a:p>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3168108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26351-603C-1142-83C3-D9953A2E80AE}"/>
              </a:ext>
            </a:extLst>
          </p:cNvPr>
          <p:cNvSpPr>
            <a:spLocks noGrp="1"/>
          </p:cNvSpPr>
          <p:nvPr>
            <p:ph type="title"/>
          </p:nvPr>
        </p:nvSpPr>
        <p:spPr>
          <a:xfrm>
            <a:off x="1653363" y="365760"/>
            <a:ext cx="9367203" cy="1188720"/>
          </a:xfrm>
        </p:spPr>
        <p:txBody>
          <a:bodyPr>
            <a:normAutofit/>
          </a:bodyPr>
          <a:lstStyle/>
          <a:p>
            <a:r>
              <a:rPr lang="en-US" sz="3700" b="1"/>
              <a:t>hypoxia-inducible factor prolyl hydroxylase inhibitor (Hif1  inhibitors)</a:t>
            </a:r>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5955C938-00A2-BC4D-82D6-4E55FBF240CF}"/>
              </a:ext>
            </a:extLst>
          </p:cNvPr>
          <p:cNvSpPr>
            <a:spLocks noGrp="1"/>
          </p:cNvSpPr>
          <p:nvPr>
            <p:ph idx="1"/>
          </p:nvPr>
        </p:nvSpPr>
        <p:spPr>
          <a:xfrm>
            <a:off x="1653363" y="2176272"/>
            <a:ext cx="9367204" cy="4041648"/>
          </a:xfrm>
        </p:spPr>
        <p:txBody>
          <a:bodyPr anchor="t">
            <a:normAutofit/>
          </a:bodyPr>
          <a:lstStyle/>
          <a:p>
            <a:pPr marL="0" indent="0">
              <a:buNone/>
            </a:pPr>
            <a:r>
              <a:rPr lang="en-US" sz="2400"/>
              <a:t>Including, </a:t>
            </a:r>
            <a:r>
              <a:rPr lang="en-US" sz="2400" b="1"/>
              <a:t>Daprodustat, Vadustat </a:t>
            </a:r>
            <a:r>
              <a:rPr lang="en-US" sz="2400"/>
              <a:t>and</a:t>
            </a:r>
            <a:r>
              <a:rPr lang="en-US" sz="2400" b="1"/>
              <a:t> Roxadustat</a:t>
            </a:r>
          </a:p>
          <a:p>
            <a:r>
              <a:rPr lang="en-US" sz="2400" b="1"/>
              <a:t>Daprodustat(</a:t>
            </a:r>
            <a:r>
              <a:rPr lang="en-US" sz="2400"/>
              <a:t>GSK1278863) is a HIF-PHI that is currently being investigated as a treatment for anemia associated with CKD in both dialysis and nondialysis subjects.</a:t>
            </a:r>
          </a:p>
          <a:p>
            <a:r>
              <a:rPr lang="en-US" sz="2400"/>
              <a:t> Both preclinical and clinical data showed that daprodustat stimulates endogenous EPO production, resulting in increased erythropoiesis and elevated Hgb concentrations. </a:t>
            </a:r>
          </a:p>
          <a:p>
            <a:r>
              <a:rPr lang="en-US" sz="2400"/>
              <a:t>These increases in Hgb are achieved with peak EPO exposures that are substantially lower than those observed with an i.v. administration of rhEPO</a:t>
            </a:r>
          </a:p>
          <a:p>
            <a:endParaRPr lang="en-US" sz="2400"/>
          </a:p>
        </p:txBody>
      </p:sp>
    </p:spTree>
    <p:extLst>
      <p:ext uri="{BB962C8B-B14F-4D97-AF65-F5344CB8AC3E}">
        <p14:creationId xmlns:p14="http://schemas.microsoft.com/office/powerpoint/2010/main" val="337928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17AB3D3-3C9C-4DED-809A-78734805B8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ED20E9D5-969A-0442-B3AF-8B761432A35A}"/>
              </a:ext>
            </a:extLst>
          </p:cNvPr>
          <p:cNvSpPr>
            <a:spLocks noGrp="1"/>
          </p:cNvSpPr>
          <p:nvPr>
            <p:ph type="title"/>
          </p:nvPr>
        </p:nvSpPr>
        <p:spPr>
          <a:xfrm>
            <a:off x="793662" y="386930"/>
            <a:ext cx="10066122" cy="1298448"/>
          </a:xfrm>
        </p:spPr>
        <p:txBody>
          <a:bodyPr anchor="b">
            <a:normAutofit/>
          </a:bodyPr>
          <a:lstStyle/>
          <a:p>
            <a:r>
              <a:rPr lang="en-US" b="1"/>
              <a:t>Hypo responsiveness to erythropoietin can be defined as:</a:t>
            </a:r>
          </a:p>
        </p:txBody>
      </p:sp>
      <p:sp>
        <p:nvSpPr>
          <p:cNvPr id="13" name="Rectangle 12">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AC91944-753C-0F43-9DFB-8541C1385021}"/>
              </a:ext>
            </a:extLst>
          </p:cNvPr>
          <p:cNvSpPr>
            <a:spLocks noGrp="1"/>
          </p:cNvSpPr>
          <p:nvPr>
            <p:ph idx="1"/>
          </p:nvPr>
        </p:nvSpPr>
        <p:spPr>
          <a:xfrm>
            <a:off x="293914" y="2599509"/>
            <a:ext cx="6311657" cy="3639450"/>
          </a:xfrm>
        </p:spPr>
        <p:txBody>
          <a:bodyPr anchor="ctr">
            <a:noAutofit/>
          </a:bodyPr>
          <a:lstStyle/>
          <a:p>
            <a:pPr marL="0" indent="0">
              <a:buNone/>
            </a:pPr>
            <a:r>
              <a:rPr lang="en-US" b="1" dirty="0"/>
              <a:t>KDIGO defines: </a:t>
            </a:r>
          </a:p>
          <a:p>
            <a:pPr marL="0" indent="0">
              <a:buNone/>
            </a:pPr>
            <a:r>
              <a:rPr lang="en-US" dirty="0"/>
              <a:t>Initial </a:t>
            </a:r>
            <a:r>
              <a:rPr lang="en-US" dirty="0" err="1"/>
              <a:t>hyporesponsiveness</a:t>
            </a:r>
            <a:r>
              <a:rPr lang="en-US" dirty="0"/>
              <a:t> as having no increase in hemoglobin concentration after the first month of appropriate weight-based dosing.</a:t>
            </a:r>
          </a:p>
          <a:p>
            <a:pPr marL="0" indent="0">
              <a:buNone/>
            </a:pPr>
            <a:r>
              <a:rPr lang="en-US" dirty="0"/>
              <a:t> Acquired </a:t>
            </a:r>
            <a:r>
              <a:rPr lang="en-US" dirty="0" err="1"/>
              <a:t>hyporesponsiveness</a:t>
            </a:r>
            <a:r>
              <a:rPr lang="en-US" dirty="0"/>
              <a:t> as requiring two increases in ESA doses up to 50 percent beyond the dose at which the patient had originally been stable.</a:t>
            </a:r>
          </a:p>
        </p:txBody>
      </p:sp>
      <p:pic>
        <p:nvPicPr>
          <p:cNvPr id="6" name="Picture 5">
            <a:extLst>
              <a:ext uri="{FF2B5EF4-FFF2-40B4-BE49-F238E27FC236}">
                <a16:creationId xmlns:a16="http://schemas.microsoft.com/office/drawing/2014/main" xmlns="" id="{A9518504-AD0C-9144-BBA0-0B62990A4139}"/>
              </a:ext>
            </a:extLst>
          </p:cNvPr>
          <p:cNvPicPr>
            <a:picLocks noChangeAspect="1"/>
          </p:cNvPicPr>
          <p:nvPr/>
        </p:nvPicPr>
        <p:blipFill rotWithShape="1">
          <a:blip r:embed="rId2"/>
          <a:srcRect t="5561" r="1" b="1"/>
          <a:stretch/>
        </p:blipFill>
        <p:spPr>
          <a:xfrm>
            <a:off x="6605572" y="2984777"/>
            <a:ext cx="4456237" cy="3213721"/>
          </a:xfrm>
          <a:prstGeom prst="rect">
            <a:avLst/>
          </a:prstGeom>
        </p:spPr>
      </p:pic>
      <p:sp>
        <p:nvSpPr>
          <p:cNvPr id="17" name="Rectangle 16">
            <a:extLst>
              <a:ext uri="{FF2B5EF4-FFF2-40B4-BE49-F238E27FC236}">
                <a16:creationId xmlns:a16="http://schemas.microsoft.com/office/drawing/2014/main" xmlns=""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143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DA681-34EB-DD49-9240-5E53C1AB047E}"/>
              </a:ext>
            </a:extLst>
          </p:cNvPr>
          <p:cNvSpPr>
            <a:spLocks noGrp="1"/>
          </p:cNvSpPr>
          <p:nvPr>
            <p:ph type="title"/>
          </p:nvPr>
        </p:nvSpPr>
        <p:spPr>
          <a:xfrm>
            <a:off x="1653363" y="365760"/>
            <a:ext cx="9367203" cy="1188720"/>
          </a:xfrm>
        </p:spPr>
        <p:txBody>
          <a:bodyPr>
            <a:normAutofit/>
          </a:bodyPr>
          <a:lstStyle/>
          <a:p>
            <a:r>
              <a:rPr lang="en-US" sz="3700" b="1"/>
              <a:t>hypoxia-inducible factor prolyl hydroxylase inhibitor (Hif1  inhibitors)</a:t>
            </a:r>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8330F719-F7D4-9548-BC3A-4FA97A93F3D8}"/>
              </a:ext>
            </a:extLst>
          </p:cNvPr>
          <p:cNvSpPr>
            <a:spLocks noGrp="1"/>
          </p:cNvSpPr>
          <p:nvPr>
            <p:ph idx="1"/>
          </p:nvPr>
        </p:nvSpPr>
        <p:spPr>
          <a:xfrm>
            <a:off x="1653363" y="2176272"/>
            <a:ext cx="9367204" cy="4041648"/>
          </a:xfrm>
        </p:spPr>
        <p:txBody>
          <a:bodyPr anchor="t">
            <a:normAutofit/>
          </a:bodyPr>
          <a:lstStyle/>
          <a:p>
            <a:pPr marL="0" indent="0">
              <a:buNone/>
            </a:pPr>
            <a:r>
              <a:rPr lang="en-US" sz="2400"/>
              <a:t> </a:t>
            </a:r>
          </a:p>
          <a:p>
            <a:r>
              <a:rPr lang="en-US" sz="2400"/>
              <a:t>The results of phase 2 trials involving CKD patients indicate that roxadustat enhanced levels of endogenous erythropoietin to within or near the physiologic range, and also it increased hemoglobin levels and improved iron homeostasis. </a:t>
            </a:r>
          </a:p>
          <a:p>
            <a:r>
              <a:rPr lang="en-US" sz="2400"/>
              <a:t>A single-blind, placebo-controlled study of ND-CKD stage 3 or 4 patients randomized to receive four escalating doses (0.7, 1.0, 1.5, 2.0 mg</a:t>
            </a:r>
            <a:r>
              <a:rPr lang="en-US" sz="2400" b="1"/>
              <a:t>/</a:t>
            </a:r>
            <a:r>
              <a:rPr lang="en-US" sz="2400"/>
              <a:t> kg) of roxadustat either twice or thrice weekly over 28 days demonstrated that this drug increased Hb in a dose-dependent manner</a:t>
            </a:r>
          </a:p>
          <a:p>
            <a:endParaRPr lang="en-US" sz="2400"/>
          </a:p>
        </p:txBody>
      </p:sp>
    </p:spTree>
    <p:extLst>
      <p:ext uri="{BB962C8B-B14F-4D97-AF65-F5344CB8AC3E}">
        <p14:creationId xmlns:p14="http://schemas.microsoft.com/office/powerpoint/2010/main" val="1466687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813AAEA-BFC4-AF4D-A22E-69CCC3111DB4}"/>
              </a:ext>
            </a:extLst>
          </p:cNvPr>
          <p:cNvSpPr>
            <a:spLocks noGrp="1"/>
          </p:cNvSpPr>
          <p:nvPr>
            <p:ph type="title"/>
          </p:nvPr>
        </p:nvSpPr>
        <p:spPr>
          <a:xfrm>
            <a:off x="1653363" y="365760"/>
            <a:ext cx="9367203" cy="1188720"/>
          </a:xfrm>
        </p:spPr>
        <p:txBody>
          <a:bodyPr>
            <a:normAutofit/>
          </a:bodyPr>
          <a:lstStyle/>
          <a:p>
            <a:r>
              <a:rPr lang="en-US" sz="3700" b="1"/>
              <a:t>hypoxia-inducible factor prolyl hydroxylase inhibitor (Hif1  inhibitors)</a:t>
            </a:r>
          </a:p>
        </p:txBody>
      </p:sp>
      <p:sp>
        <p:nvSpPr>
          <p:cNvPr id="9" name="Freeform: Shape 8">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45FDFB90-5102-0443-A54E-F29325C36197}"/>
              </a:ext>
            </a:extLst>
          </p:cNvPr>
          <p:cNvSpPr>
            <a:spLocks noGrp="1"/>
          </p:cNvSpPr>
          <p:nvPr>
            <p:ph idx="1"/>
          </p:nvPr>
        </p:nvSpPr>
        <p:spPr>
          <a:xfrm>
            <a:off x="1653363" y="2176272"/>
            <a:ext cx="9367204" cy="4041648"/>
          </a:xfrm>
        </p:spPr>
        <p:txBody>
          <a:bodyPr anchor="t">
            <a:normAutofit/>
          </a:bodyPr>
          <a:lstStyle/>
          <a:p>
            <a:r>
              <a:rPr lang="en-US" sz="2400"/>
              <a:t> The results of phase 2 placebo-controlled studies in patients with CKD treated with vadadustat as well as placebo-controlled  and dose-ranging  study of daprodustat in CKD population</a:t>
            </a:r>
          </a:p>
          <a:p>
            <a:pPr marL="0" indent="0">
              <a:buNone/>
            </a:pPr>
            <a:r>
              <a:rPr lang="en-US" sz="2400"/>
              <a:t>have demonstrated that such treatment was associated with the increase in hemoglobin level and its maintaining</a:t>
            </a:r>
          </a:p>
          <a:p>
            <a:endParaRPr lang="en-US" sz="2400"/>
          </a:p>
        </p:txBody>
      </p:sp>
    </p:spTree>
    <p:extLst>
      <p:ext uri="{BB962C8B-B14F-4D97-AF65-F5344CB8AC3E}">
        <p14:creationId xmlns:p14="http://schemas.microsoft.com/office/powerpoint/2010/main" val="3719407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E3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08DB82BE-EC37-E04B-BF12-EA681FA6C94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b="1">
                <a:solidFill>
                  <a:srgbClr val="FFFFFF"/>
                </a:solidFill>
              </a:rPr>
              <a:t>hypoxia-inducible factor prolyl hydroxylase inhibitor (Hif1  inhibitors)</a:t>
            </a:r>
          </a:p>
        </p:txBody>
      </p:sp>
      <p:sp>
        <p:nvSpPr>
          <p:cNvPr id="12"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387381E9-AF24-0E42-91F6-C2EB0276F028}"/>
              </a:ext>
            </a:extLst>
          </p:cNvPr>
          <p:cNvPicPr>
            <a:picLocks noGrp="1" noChangeAspect="1"/>
          </p:cNvPicPr>
          <p:nvPr>
            <p:ph idx="1"/>
          </p:nvPr>
        </p:nvPicPr>
        <p:blipFill rotWithShape="1">
          <a:blip r:embed="rId2"/>
          <a:srcRect b="1286"/>
          <a:stretch/>
        </p:blipFill>
        <p:spPr>
          <a:xfrm>
            <a:off x="976251" y="942538"/>
            <a:ext cx="7163222" cy="4808332"/>
          </a:xfrm>
          <a:prstGeom prst="rect">
            <a:avLst/>
          </a:prstGeom>
          <a:effectLst/>
        </p:spPr>
      </p:pic>
    </p:spTree>
    <p:extLst>
      <p:ext uri="{BB962C8B-B14F-4D97-AF65-F5344CB8AC3E}">
        <p14:creationId xmlns:p14="http://schemas.microsoft.com/office/powerpoint/2010/main" val="1962483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88D3E50-81AE-074F-B9B3-086CBC578F6C}"/>
              </a:ext>
            </a:extLst>
          </p:cNvPr>
          <p:cNvSpPr>
            <a:spLocks noGrp="1"/>
          </p:cNvSpPr>
          <p:nvPr>
            <p:ph type="title"/>
          </p:nvPr>
        </p:nvSpPr>
        <p:spPr>
          <a:xfrm>
            <a:off x="1653363" y="365760"/>
            <a:ext cx="9367203" cy="1188720"/>
          </a:xfrm>
        </p:spPr>
        <p:txBody>
          <a:bodyPr>
            <a:normAutofit/>
          </a:bodyPr>
          <a:lstStyle/>
          <a:p>
            <a:r>
              <a:rPr lang="en-US" sz="3700" b="1"/>
              <a:t>hypoxia-inducible factor prolyl hydroxylase inhibitor (Hif1  inhibitors)</a:t>
            </a:r>
          </a:p>
        </p:txBody>
      </p:sp>
      <p:sp>
        <p:nvSpPr>
          <p:cNvPr id="9" name="Freeform: Shape 8">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C5F6C90A-CE48-1445-B69C-0483BB69A712}"/>
              </a:ext>
            </a:extLst>
          </p:cNvPr>
          <p:cNvSpPr>
            <a:spLocks noGrp="1"/>
          </p:cNvSpPr>
          <p:nvPr>
            <p:ph idx="1"/>
          </p:nvPr>
        </p:nvSpPr>
        <p:spPr>
          <a:xfrm>
            <a:off x="1653363" y="2176272"/>
            <a:ext cx="9367204" cy="4041648"/>
          </a:xfrm>
        </p:spPr>
        <p:txBody>
          <a:bodyPr anchor="t">
            <a:normAutofit/>
          </a:bodyPr>
          <a:lstStyle/>
          <a:p>
            <a:pPr marL="0" indent="0">
              <a:buNone/>
            </a:pPr>
            <a:r>
              <a:rPr lang="en-US" sz="2400"/>
              <a:t> </a:t>
            </a:r>
            <a:r>
              <a:rPr lang="en-US" sz="2400" b="1"/>
              <a:t>Vadadustat</a:t>
            </a:r>
            <a:r>
              <a:rPr lang="en-US" sz="2400"/>
              <a:t> (AKB-6548) </a:t>
            </a:r>
          </a:p>
          <a:p>
            <a:r>
              <a:rPr lang="en-US" sz="2400"/>
              <a:t>has been shown to restore baseline eEPO levels within 24 h following its oral administration [132 ]. </a:t>
            </a:r>
          </a:p>
          <a:p>
            <a:r>
              <a:rPr lang="en-US" sz="2400"/>
              <a:t>In a phase IIa, double-blind, placebo-controlled trial of CKD patients who were randomized to receive escalating doses (240, 370, 500, 630 mg) of vadadustat or placebo orally once daily for 6 weeks, vadadustat significantly enhanced Hb levels in a dose-dependent manner. </a:t>
            </a:r>
          </a:p>
          <a:p>
            <a:r>
              <a:rPr lang="en-US" sz="2400"/>
              <a:t>Moreover, it increased the total iron-binding capacity and decreased concentrations of ferritin and hepcidin</a:t>
            </a:r>
          </a:p>
          <a:p>
            <a:endParaRPr lang="en-US" sz="2400"/>
          </a:p>
        </p:txBody>
      </p:sp>
    </p:spTree>
    <p:extLst>
      <p:ext uri="{BB962C8B-B14F-4D97-AF65-F5344CB8AC3E}">
        <p14:creationId xmlns:p14="http://schemas.microsoft.com/office/powerpoint/2010/main" val="1025334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D25EA1A-1F30-6A4D-A5D6-1419B542B062}"/>
              </a:ext>
            </a:extLst>
          </p:cNvPr>
          <p:cNvSpPr>
            <a:spLocks noGrp="1"/>
          </p:cNvSpPr>
          <p:nvPr>
            <p:ph type="title"/>
          </p:nvPr>
        </p:nvSpPr>
        <p:spPr>
          <a:xfrm>
            <a:off x="1285240" y="1050595"/>
            <a:ext cx="8074815" cy="1618489"/>
          </a:xfrm>
        </p:spPr>
        <p:txBody>
          <a:bodyPr anchor="ctr">
            <a:normAutofit/>
          </a:bodyPr>
          <a:lstStyle/>
          <a:p>
            <a:r>
              <a:rPr lang="en-US" sz="5000" b="1"/>
              <a:t>Inhibiting hepcidin production</a:t>
            </a:r>
          </a:p>
        </p:txBody>
      </p:sp>
      <p:sp>
        <p:nvSpPr>
          <p:cNvPr id="3" name="Content Placeholder 2">
            <a:extLst>
              <a:ext uri="{FF2B5EF4-FFF2-40B4-BE49-F238E27FC236}">
                <a16:creationId xmlns:a16="http://schemas.microsoft.com/office/drawing/2014/main" xmlns="" id="{A050BA68-D7CB-B148-98E6-281E3E650111}"/>
              </a:ext>
            </a:extLst>
          </p:cNvPr>
          <p:cNvSpPr>
            <a:spLocks noGrp="1"/>
          </p:cNvSpPr>
          <p:nvPr>
            <p:ph idx="1"/>
          </p:nvPr>
        </p:nvSpPr>
        <p:spPr>
          <a:xfrm>
            <a:off x="1285240" y="2969469"/>
            <a:ext cx="8074815" cy="2800395"/>
          </a:xfrm>
        </p:spPr>
        <p:txBody>
          <a:bodyPr anchor="t">
            <a:normAutofit/>
          </a:bodyPr>
          <a:lstStyle/>
          <a:p>
            <a:r>
              <a:rPr lang="en-US" sz="2000"/>
              <a:t>Hepcidin, is a key regulator of circulating iron absorption, has been found to be involved in the etiology of anemia in CKD. </a:t>
            </a:r>
          </a:p>
          <a:p>
            <a:r>
              <a:rPr lang="en-US" sz="2000"/>
              <a:t>Its concentrations were demonstrated to be influenced by inflammation. </a:t>
            </a:r>
          </a:p>
          <a:p>
            <a:r>
              <a:rPr lang="en-US" sz="2000"/>
              <a:t>The fact that anemia develops in spite of elevated EPO levels in CKD suggests that peripheral resistance or hyporesponsiveness to EPO may be the factual reason for its occurrence </a:t>
            </a:r>
          </a:p>
          <a:p>
            <a:r>
              <a:rPr lang="en-US" sz="2000"/>
              <a:t> New therapies targeted at inhibiting hepcidin production are being investigated as potential anemia treatment . </a:t>
            </a:r>
          </a:p>
          <a:p>
            <a:endParaRPr lang="en-US" sz="2000"/>
          </a:p>
        </p:txBody>
      </p:sp>
    </p:spTree>
    <p:extLst>
      <p:ext uri="{BB962C8B-B14F-4D97-AF65-F5344CB8AC3E}">
        <p14:creationId xmlns:p14="http://schemas.microsoft.com/office/powerpoint/2010/main" val="211212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8E55C360-9AF2-7E4E-80B4-105E12B4096C}"/>
              </a:ext>
            </a:extLst>
          </p:cNvPr>
          <p:cNvSpPr>
            <a:spLocks noGrp="1"/>
          </p:cNvSpPr>
          <p:nvPr>
            <p:ph type="title"/>
          </p:nvPr>
        </p:nvSpPr>
        <p:spPr>
          <a:xfrm>
            <a:off x="1285240" y="1050595"/>
            <a:ext cx="8074815" cy="1618489"/>
          </a:xfrm>
        </p:spPr>
        <p:txBody>
          <a:bodyPr anchor="ctr">
            <a:normAutofit/>
          </a:bodyPr>
          <a:lstStyle/>
          <a:p>
            <a:r>
              <a:rPr lang="en-US" sz="5000" b="1"/>
              <a:t>Inhibiting hepcidin production</a:t>
            </a:r>
          </a:p>
        </p:txBody>
      </p:sp>
      <p:sp>
        <p:nvSpPr>
          <p:cNvPr id="3" name="Content Placeholder 2">
            <a:extLst>
              <a:ext uri="{FF2B5EF4-FFF2-40B4-BE49-F238E27FC236}">
                <a16:creationId xmlns:a16="http://schemas.microsoft.com/office/drawing/2014/main" xmlns="" id="{420FE57F-E608-0140-93DC-B9CBC8B8F687}"/>
              </a:ext>
            </a:extLst>
          </p:cNvPr>
          <p:cNvSpPr>
            <a:spLocks noGrp="1"/>
          </p:cNvSpPr>
          <p:nvPr>
            <p:ph idx="1"/>
          </p:nvPr>
        </p:nvSpPr>
        <p:spPr>
          <a:xfrm>
            <a:off x="1285240" y="2969469"/>
            <a:ext cx="8074815" cy="2800395"/>
          </a:xfrm>
        </p:spPr>
        <p:txBody>
          <a:bodyPr anchor="t">
            <a:normAutofit/>
          </a:bodyPr>
          <a:lstStyle/>
          <a:p>
            <a:r>
              <a:rPr lang="en-US" sz="2400"/>
              <a:t> The administration of Atorvastatin to CKD was shown to significantly lower serum hepcidin levels and improved hematological parameters</a:t>
            </a:r>
          </a:p>
          <a:p>
            <a:endParaRPr lang="en-US" sz="2400"/>
          </a:p>
        </p:txBody>
      </p:sp>
    </p:spTree>
    <p:extLst>
      <p:ext uri="{BB962C8B-B14F-4D97-AF65-F5344CB8AC3E}">
        <p14:creationId xmlns:p14="http://schemas.microsoft.com/office/powerpoint/2010/main" val="3736055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FC822E32-E06F-D846-A591-691423D3F7C9}"/>
              </a:ext>
            </a:extLst>
          </p:cNvPr>
          <p:cNvSpPr>
            <a:spLocks noGrp="1"/>
          </p:cNvSpPr>
          <p:nvPr>
            <p:ph type="title"/>
          </p:nvPr>
        </p:nvSpPr>
        <p:spPr>
          <a:xfrm>
            <a:off x="1285240" y="1050595"/>
            <a:ext cx="8074815" cy="1618489"/>
          </a:xfrm>
        </p:spPr>
        <p:txBody>
          <a:bodyPr anchor="ctr">
            <a:normAutofit/>
          </a:bodyPr>
          <a:lstStyle/>
          <a:p>
            <a:r>
              <a:rPr lang="en-US" sz="5000" b="1"/>
              <a:t>Inhibiting hepcidin production</a:t>
            </a:r>
          </a:p>
        </p:txBody>
      </p:sp>
      <p:sp>
        <p:nvSpPr>
          <p:cNvPr id="3" name="Content Placeholder 2">
            <a:extLst>
              <a:ext uri="{FF2B5EF4-FFF2-40B4-BE49-F238E27FC236}">
                <a16:creationId xmlns:a16="http://schemas.microsoft.com/office/drawing/2014/main" xmlns="" id="{5873A2A8-C168-EC48-B700-C8367190BA94}"/>
              </a:ext>
            </a:extLst>
          </p:cNvPr>
          <p:cNvSpPr>
            <a:spLocks noGrp="1"/>
          </p:cNvSpPr>
          <p:nvPr>
            <p:ph idx="1"/>
          </p:nvPr>
        </p:nvSpPr>
        <p:spPr>
          <a:xfrm>
            <a:off x="1285240" y="2969469"/>
            <a:ext cx="8074815" cy="2800395"/>
          </a:xfrm>
        </p:spPr>
        <p:txBody>
          <a:bodyPr anchor="t">
            <a:normAutofit/>
          </a:bodyPr>
          <a:lstStyle/>
          <a:p>
            <a:r>
              <a:rPr lang="en-US" sz="2400"/>
              <a:t> using human hepcidin (hHepc) knock-in mice as a model of inflammation-induced anemia showed that high-affnity antibodies specific for hHepc neutralized hHepc in vitro and in vivo and facilitated anemia treatment due to the fact that they enhanced the absorption of dietary iron and stimulated its mobilization from iron stores for use in erythropoiesis.</a:t>
            </a:r>
          </a:p>
          <a:p>
            <a:endParaRPr lang="en-US" sz="2400"/>
          </a:p>
        </p:txBody>
      </p:sp>
    </p:spTree>
    <p:extLst>
      <p:ext uri="{BB962C8B-B14F-4D97-AF65-F5344CB8AC3E}">
        <p14:creationId xmlns:p14="http://schemas.microsoft.com/office/powerpoint/2010/main" val="298210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659DCB7-B006-1E40-BE7B-17B2D5ED03EF}"/>
              </a:ext>
            </a:extLst>
          </p:cNvPr>
          <p:cNvSpPr>
            <a:spLocks noGrp="1"/>
          </p:cNvSpPr>
          <p:nvPr>
            <p:ph type="title"/>
          </p:nvPr>
        </p:nvSpPr>
        <p:spPr>
          <a:xfrm>
            <a:off x="1006900" y="1188637"/>
            <a:ext cx="3060848" cy="4480726"/>
          </a:xfrm>
        </p:spPr>
        <p:txBody>
          <a:bodyPr>
            <a:normAutofit/>
          </a:bodyPr>
          <a:lstStyle/>
          <a:p>
            <a:pPr algn="r"/>
            <a:r>
              <a:rPr lang="en-US" sz="5100" b="1"/>
              <a:t>Anti-IL-6 antibodies</a:t>
            </a:r>
          </a:p>
        </p:txBody>
      </p:sp>
      <p:sp>
        <p:nvSpPr>
          <p:cNvPr id="18" name="Freeform: Shape 10">
            <a:extLst>
              <a:ext uri="{FF2B5EF4-FFF2-40B4-BE49-F238E27FC236}">
                <a16:creationId xmlns:a16="http://schemas.microsoft.com/office/drawing/2014/main" xmlns="" id="{79FCBE05-E963-41B2-97FD-8631A61EB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2">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xmlns="" id="{4D233ACE-F3A1-4543-B9F4-425DDA579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xmlns="" id="{8C6E6A5E-4425-4578-AE94-B74758227A47}"/>
              </a:ext>
            </a:extLst>
          </p:cNvPr>
          <p:cNvGraphicFramePr>
            <a:graphicFrameLocks noGrp="1"/>
          </p:cNvGraphicFramePr>
          <p:nvPr>
            <p:ph idx="1"/>
            <p:extLst>
              <p:ext uri="{D42A27DB-BD31-4B8C-83A1-F6EECF244321}">
                <p14:modId xmlns:p14="http://schemas.microsoft.com/office/powerpoint/2010/main" val="17201635"/>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085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06AF7B4-E675-AF42-8BB9-2B422F51AACE}"/>
              </a:ext>
            </a:extLst>
          </p:cNvPr>
          <p:cNvSpPr>
            <a:spLocks noGrp="1"/>
          </p:cNvSpPr>
          <p:nvPr>
            <p:ph type="title"/>
          </p:nvPr>
        </p:nvSpPr>
        <p:spPr>
          <a:xfrm>
            <a:off x="1285240" y="1050595"/>
            <a:ext cx="8074815" cy="1618489"/>
          </a:xfrm>
        </p:spPr>
        <p:txBody>
          <a:bodyPr anchor="ctr">
            <a:normAutofit/>
          </a:bodyPr>
          <a:lstStyle/>
          <a:p>
            <a:r>
              <a:rPr lang="en-US" sz="5000" b="1"/>
              <a:t>Activin type-II receptor (ActRII) IgG-Fc fusion proteins</a:t>
            </a:r>
          </a:p>
        </p:txBody>
      </p:sp>
      <p:sp>
        <p:nvSpPr>
          <p:cNvPr id="3" name="Content Placeholder 2">
            <a:extLst>
              <a:ext uri="{FF2B5EF4-FFF2-40B4-BE49-F238E27FC236}">
                <a16:creationId xmlns:a16="http://schemas.microsoft.com/office/drawing/2014/main" xmlns="" id="{67102E04-5330-DB4B-AF52-25D654E92ADC}"/>
              </a:ext>
            </a:extLst>
          </p:cNvPr>
          <p:cNvSpPr>
            <a:spLocks noGrp="1"/>
          </p:cNvSpPr>
          <p:nvPr>
            <p:ph idx="1"/>
          </p:nvPr>
        </p:nvSpPr>
        <p:spPr>
          <a:xfrm>
            <a:off x="1285240" y="2969469"/>
            <a:ext cx="8074815" cy="2800395"/>
          </a:xfrm>
        </p:spPr>
        <p:txBody>
          <a:bodyPr anchor="t">
            <a:normAutofit/>
          </a:bodyPr>
          <a:lstStyle/>
          <a:p>
            <a:pPr marL="0" indent="0">
              <a:buNone/>
            </a:pPr>
            <a:r>
              <a:rPr lang="en-US" sz="1700"/>
              <a:t> </a:t>
            </a:r>
          </a:p>
          <a:p>
            <a:r>
              <a:rPr lang="en-US" sz="1700"/>
              <a:t>Activins are soluble ligands belonging to a large transforming growth factor-  (TGF- ) family and their expression is observed in bone marrow cells, including erythroid cells . </a:t>
            </a:r>
          </a:p>
          <a:p>
            <a:endParaRPr lang="en-US" sz="1700"/>
          </a:p>
          <a:p>
            <a:r>
              <a:rPr lang="en-US" sz="1700"/>
              <a:t>They are involved in the proliferation and differentiation of embryonic</a:t>
            </a:r>
            <a:r>
              <a:rPr lang="en-US" sz="1700" b="1"/>
              <a:t>/</a:t>
            </a:r>
            <a:r>
              <a:rPr lang="en-US" sz="1700"/>
              <a:t> hematopoietic stem and erythropoietic cells. </a:t>
            </a:r>
          </a:p>
          <a:p>
            <a:endParaRPr lang="en-US" sz="1700"/>
          </a:p>
          <a:p>
            <a:r>
              <a:rPr lang="en-US" sz="1700"/>
              <a:t>Increase red blood cell numbers and hemoglobin levels in humans .</a:t>
            </a:r>
          </a:p>
          <a:p>
            <a:endParaRPr lang="en-US" sz="1700"/>
          </a:p>
          <a:p>
            <a:endParaRPr lang="en-US" sz="1700"/>
          </a:p>
        </p:txBody>
      </p:sp>
    </p:spTree>
    <p:extLst>
      <p:ext uri="{BB962C8B-B14F-4D97-AF65-F5344CB8AC3E}">
        <p14:creationId xmlns:p14="http://schemas.microsoft.com/office/powerpoint/2010/main" val="2970318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0C2DCA6E-3FF8-9C46-B0C8-8822483A1DF2}"/>
              </a:ext>
            </a:extLst>
          </p:cNvPr>
          <p:cNvSpPr>
            <a:spLocks noGrp="1"/>
          </p:cNvSpPr>
          <p:nvPr>
            <p:ph type="title"/>
          </p:nvPr>
        </p:nvSpPr>
        <p:spPr>
          <a:xfrm>
            <a:off x="1285240" y="1050595"/>
            <a:ext cx="8074815" cy="1618489"/>
          </a:xfrm>
        </p:spPr>
        <p:txBody>
          <a:bodyPr anchor="ctr">
            <a:normAutofit/>
          </a:bodyPr>
          <a:lstStyle/>
          <a:p>
            <a:r>
              <a:rPr lang="en-US" sz="5000" b="1"/>
              <a:t>Activin type-II receptor (ActRII) IgG-Fc fusion proteins</a:t>
            </a:r>
          </a:p>
        </p:txBody>
      </p:sp>
      <p:sp>
        <p:nvSpPr>
          <p:cNvPr id="3" name="Content Placeholder 2">
            <a:extLst>
              <a:ext uri="{FF2B5EF4-FFF2-40B4-BE49-F238E27FC236}">
                <a16:creationId xmlns:a16="http://schemas.microsoft.com/office/drawing/2014/main" xmlns="" id="{2C3A9105-4BE4-8943-9EA8-DF72AFB71CDD}"/>
              </a:ext>
            </a:extLst>
          </p:cNvPr>
          <p:cNvSpPr>
            <a:spLocks noGrp="1"/>
          </p:cNvSpPr>
          <p:nvPr>
            <p:ph idx="1"/>
          </p:nvPr>
        </p:nvSpPr>
        <p:spPr>
          <a:xfrm>
            <a:off x="1285240" y="2969469"/>
            <a:ext cx="8074815" cy="2800395"/>
          </a:xfrm>
        </p:spPr>
        <p:txBody>
          <a:bodyPr anchor="t">
            <a:normAutofit/>
          </a:bodyPr>
          <a:lstStyle/>
          <a:p>
            <a:pPr marL="0" indent="0">
              <a:buNone/>
            </a:pPr>
            <a:r>
              <a:rPr lang="en-US" sz="2000"/>
              <a:t>Including </a:t>
            </a:r>
            <a:r>
              <a:rPr lang="en-US" sz="2000" b="1"/>
              <a:t>sotatercept</a:t>
            </a:r>
            <a:r>
              <a:rPr lang="en-US" sz="2000"/>
              <a:t> and </a:t>
            </a:r>
            <a:r>
              <a:rPr lang="en-US" sz="2000" b="1"/>
              <a:t>luspatercept</a:t>
            </a:r>
          </a:p>
          <a:p>
            <a:pPr marL="0" indent="0">
              <a:buNone/>
            </a:pPr>
            <a:endParaRPr lang="en-US" sz="2000" b="1"/>
          </a:p>
          <a:p>
            <a:pPr marL="0" indent="0">
              <a:buNone/>
            </a:pPr>
            <a:r>
              <a:rPr lang="en-US" sz="2000" b="1"/>
              <a:t>Sotatercept:</a:t>
            </a:r>
          </a:p>
          <a:p>
            <a:pPr marL="0" indent="0">
              <a:buNone/>
            </a:pPr>
            <a:r>
              <a:rPr lang="en-US" sz="2000"/>
              <a:t> Is a fusion protein comprising of an extracellular chain of activin receptor IIA and the Fc domain of human IgG1. It inhibits the activation of endogenic, membranous receptors (ActRIIA) of activin by binding circulating activin and related proteins (e.g., BMP 10 and BMP 11) . </a:t>
            </a:r>
          </a:p>
          <a:p>
            <a:pPr marL="0" indent="0">
              <a:buNone/>
            </a:pPr>
            <a:endParaRPr lang="en-US" sz="2000"/>
          </a:p>
        </p:txBody>
      </p:sp>
    </p:spTree>
    <p:extLst>
      <p:ext uri="{BB962C8B-B14F-4D97-AF65-F5344CB8AC3E}">
        <p14:creationId xmlns:p14="http://schemas.microsoft.com/office/powerpoint/2010/main" val="250010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37B2035-1FCB-439A-B421-095E136C7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B39A1F5A-E57E-4178-8F57-A18DC747E5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xmlns="" id="{B0086778-B267-0B41-BFF0-CEBB47555564}"/>
              </a:ext>
            </a:extLst>
          </p:cNvPr>
          <p:cNvSpPr>
            <a:spLocks noGrp="1"/>
          </p:cNvSpPr>
          <p:nvPr>
            <p:ph type="title"/>
          </p:nvPr>
        </p:nvSpPr>
        <p:spPr>
          <a:xfrm>
            <a:off x="838199" y="1068891"/>
            <a:ext cx="4259731" cy="1985085"/>
          </a:xfrm>
        </p:spPr>
        <p:txBody>
          <a:bodyPr anchor="b">
            <a:normAutofit/>
          </a:bodyPr>
          <a:lstStyle/>
          <a:p>
            <a:pPr algn="ctr"/>
            <a:r>
              <a:rPr lang="en-US" sz="3700" b="1"/>
              <a:t>Hypo responsiveness to erythropoietin can be defined as:</a:t>
            </a:r>
          </a:p>
        </p:txBody>
      </p:sp>
      <p:sp>
        <p:nvSpPr>
          <p:cNvPr id="15" name="Freeform: Shape 14">
            <a:extLst>
              <a:ext uri="{FF2B5EF4-FFF2-40B4-BE49-F238E27FC236}">
                <a16:creationId xmlns:a16="http://schemas.microsoft.com/office/drawing/2014/main" xmlns="" id="{CF93DC6C-1BFD-4414-BF23-471C8831C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xmlns="" id="{E0703769-6CC3-1643-85D8-DA7DE6EDC4CE}"/>
              </a:ext>
            </a:extLst>
          </p:cNvPr>
          <p:cNvPicPr>
            <a:picLocks noChangeAspect="1"/>
          </p:cNvPicPr>
          <p:nvPr/>
        </p:nvPicPr>
        <p:blipFill rotWithShape="1">
          <a:blip r:embed="rId2"/>
          <a:srcRect l="4456" r="17268"/>
          <a:stretch/>
        </p:blipFill>
        <p:spPr>
          <a:xfrm>
            <a:off x="1049617" y="3555468"/>
            <a:ext cx="3836894" cy="2450885"/>
          </a:xfrm>
          <a:prstGeom prst="rect">
            <a:avLst/>
          </a:prstGeom>
        </p:spPr>
      </p:pic>
      <p:sp>
        <p:nvSpPr>
          <p:cNvPr id="17" name="Rectangle 6">
            <a:extLst>
              <a:ext uri="{FF2B5EF4-FFF2-40B4-BE49-F238E27FC236}">
                <a16:creationId xmlns:a16="http://schemas.microsoft.com/office/drawing/2014/main" xmlns="" id="{001928A5-13A8-4372-8A77-BCAAE5553E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4189" y="590420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FDDB010-7B02-A145-A13D-4B6CC2AD9D2B}"/>
              </a:ext>
            </a:extLst>
          </p:cNvPr>
          <p:cNvSpPr>
            <a:spLocks noGrp="1"/>
          </p:cNvSpPr>
          <p:nvPr>
            <p:ph idx="1"/>
          </p:nvPr>
        </p:nvSpPr>
        <p:spPr>
          <a:xfrm>
            <a:off x="5649686" y="723153"/>
            <a:ext cx="6057900" cy="5392482"/>
          </a:xfrm>
        </p:spPr>
        <p:txBody>
          <a:bodyPr anchor="ctr">
            <a:noAutofit/>
          </a:bodyPr>
          <a:lstStyle/>
          <a:p>
            <a:pPr marL="0" indent="0">
              <a:buNone/>
            </a:pPr>
            <a:r>
              <a:rPr lang="en-US" sz="3600" b="1" dirty="0"/>
              <a:t>European best practice guidelines (EBPG): </a:t>
            </a:r>
          </a:p>
          <a:p>
            <a:pPr marL="0" indent="0">
              <a:buNone/>
            </a:pPr>
            <a:endParaRPr lang="en-US" sz="3600" dirty="0"/>
          </a:p>
          <a:p>
            <a:pPr marL="0" indent="0">
              <a:buNone/>
            </a:pPr>
            <a:r>
              <a:rPr lang="en-US" sz="3600" dirty="0"/>
              <a:t>The resistance to ESAs is defined as a failure to achieve target </a:t>
            </a:r>
            <a:r>
              <a:rPr lang="en-US" sz="3600" dirty="0" err="1"/>
              <a:t>Hb</a:t>
            </a:r>
            <a:r>
              <a:rPr lang="en-US" sz="3600" dirty="0"/>
              <a:t> levels (11– 12 g/dl) with doses lower than 300 IU/kg/ week of epoetin or 1.5 </a:t>
            </a:r>
            <a:r>
              <a:rPr lang="en-US" sz="3600" dirty="0" err="1"/>
              <a:t>μg</a:t>
            </a:r>
            <a:r>
              <a:rPr lang="en-US" sz="3600" dirty="0"/>
              <a:t>/kg/ week of </a:t>
            </a:r>
            <a:r>
              <a:rPr lang="en-US" sz="3600" dirty="0" err="1"/>
              <a:t>darbopoietin</a:t>
            </a:r>
            <a:r>
              <a:rPr lang="en-US" sz="3600" dirty="0"/>
              <a:t>-α.</a:t>
            </a:r>
          </a:p>
        </p:txBody>
      </p:sp>
      <p:sp>
        <p:nvSpPr>
          <p:cNvPr id="7" name="Rounded Rectangle 6">
            <a:extLst>
              <a:ext uri="{FF2B5EF4-FFF2-40B4-BE49-F238E27FC236}">
                <a16:creationId xmlns:a16="http://schemas.microsoft.com/office/drawing/2014/main" xmlns="" id="{5CA22DE3-FFCB-6043-8053-9DB473C78FA5}"/>
              </a:ext>
            </a:extLst>
          </p:cNvPr>
          <p:cNvSpPr/>
          <p:nvPr/>
        </p:nvSpPr>
        <p:spPr>
          <a:xfrm>
            <a:off x="5722152" y="2171700"/>
            <a:ext cx="5420231" cy="146957"/>
          </a:xfrm>
          <a:prstGeom prst="round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785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A2C24C19-D03E-9745-93EA-7B28E15C5CBC}"/>
              </a:ext>
            </a:extLst>
          </p:cNvPr>
          <p:cNvSpPr>
            <a:spLocks noGrp="1"/>
          </p:cNvSpPr>
          <p:nvPr>
            <p:ph type="title"/>
          </p:nvPr>
        </p:nvSpPr>
        <p:spPr>
          <a:xfrm>
            <a:off x="1285240" y="1050595"/>
            <a:ext cx="8074815" cy="1618489"/>
          </a:xfrm>
        </p:spPr>
        <p:txBody>
          <a:bodyPr anchor="ctr">
            <a:normAutofit/>
          </a:bodyPr>
          <a:lstStyle/>
          <a:p>
            <a:r>
              <a:rPr lang="en-US" sz="5000" b="1"/>
              <a:t>Activin type-II receptor (ActRII) IgG-Fc fusion proteins</a:t>
            </a:r>
          </a:p>
        </p:txBody>
      </p:sp>
      <p:sp>
        <p:nvSpPr>
          <p:cNvPr id="3" name="Content Placeholder 2">
            <a:extLst>
              <a:ext uri="{FF2B5EF4-FFF2-40B4-BE49-F238E27FC236}">
                <a16:creationId xmlns:a16="http://schemas.microsoft.com/office/drawing/2014/main" xmlns="" id="{1C31B68B-EE90-F946-911E-CAB9E7AD07A3}"/>
              </a:ext>
            </a:extLst>
          </p:cNvPr>
          <p:cNvSpPr>
            <a:spLocks noGrp="1"/>
          </p:cNvSpPr>
          <p:nvPr>
            <p:ph idx="1"/>
          </p:nvPr>
        </p:nvSpPr>
        <p:spPr>
          <a:xfrm>
            <a:off x="1285240" y="2969469"/>
            <a:ext cx="8074815" cy="2800395"/>
          </a:xfrm>
        </p:spPr>
        <p:txBody>
          <a:bodyPr anchor="t">
            <a:normAutofit/>
          </a:bodyPr>
          <a:lstStyle/>
          <a:p>
            <a:pPr marL="0" indent="0">
              <a:buNone/>
            </a:pPr>
            <a:r>
              <a:rPr lang="en-US" sz="1500" b="1"/>
              <a:t> Sotatercept</a:t>
            </a:r>
          </a:p>
          <a:p>
            <a:r>
              <a:rPr lang="en-US" sz="1500"/>
              <a:t>Stimulates the release of the mature erythrocyte forms, </a:t>
            </a:r>
          </a:p>
          <a:p>
            <a:r>
              <a:rPr lang="en-US" sz="1500"/>
              <a:t>Decreases the expression of the vascular endothelial growth factor (VEGF), which is an inhibitor of erythropoiesis </a:t>
            </a:r>
          </a:p>
          <a:p>
            <a:r>
              <a:rPr lang="en-US" sz="1500"/>
              <a:t> Inhibits hepcidin transcription in the liver.</a:t>
            </a:r>
          </a:p>
          <a:p>
            <a:r>
              <a:rPr lang="en-US" sz="1500"/>
              <a:t> The results of preliminary studies with sotatercept in dialysis patients have demonstrated a dose-dependent increase in Hb and a decrease in extraosseous calcification.</a:t>
            </a:r>
          </a:p>
          <a:p>
            <a:r>
              <a:rPr lang="en-US" sz="1500"/>
              <a:t>Moreover, it influences the expression of angiotensin II which can promote erythropoiesis directly and indirectly via EPO production .</a:t>
            </a:r>
          </a:p>
          <a:p>
            <a:endParaRPr lang="en-US" sz="1500"/>
          </a:p>
          <a:p>
            <a:endParaRPr lang="en-US" sz="1500"/>
          </a:p>
        </p:txBody>
      </p:sp>
    </p:spTree>
    <p:extLst>
      <p:ext uri="{BB962C8B-B14F-4D97-AF65-F5344CB8AC3E}">
        <p14:creationId xmlns:p14="http://schemas.microsoft.com/office/powerpoint/2010/main" val="2758287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2602A357-D360-F04F-9381-3F4F1F85164C}"/>
              </a:ext>
            </a:extLst>
          </p:cNvPr>
          <p:cNvSpPr>
            <a:spLocks noGrp="1"/>
          </p:cNvSpPr>
          <p:nvPr>
            <p:ph type="title"/>
          </p:nvPr>
        </p:nvSpPr>
        <p:spPr>
          <a:xfrm>
            <a:off x="1285240" y="1050595"/>
            <a:ext cx="8074815" cy="1618489"/>
          </a:xfrm>
        </p:spPr>
        <p:txBody>
          <a:bodyPr anchor="ctr">
            <a:normAutofit/>
          </a:bodyPr>
          <a:lstStyle/>
          <a:p>
            <a:r>
              <a:rPr lang="en-US" sz="5000" b="1"/>
              <a:t>Activin type-II receptor (ActRII) IgG-Fc fusion proteins</a:t>
            </a:r>
          </a:p>
        </p:txBody>
      </p:sp>
      <p:sp>
        <p:nvSpPr>
          <p:cNvPr id="3" name="Content Placeholder 2">
            <a:extLst>
              <a:ext uri="{FF2B5EF4-FFF2-40B4-BE49-F238E27FC236}">
                <a16:creationId xmlns:a16="http://schemas.microsoft.com/office/drawing/2014/main" xmlns="" id="{17F7467F-C412-384B-A2EC-204FDC2F22E4}"/>
              </a:ext>
            </a:extLst>
          </p:cNvPr>
          <p:cNvSpPr>
            <a:spLocks noGrp="1"/>
          </p:cNvSpPr>
          <p:nvPr>
            <p:ph idx="1"/>
          </p:nvPr>
        </p:nvSpPr>
        <p:spPr>
          <a:xfrm>
            <a:off x="641774" y="2969469"/>
            <a:ext cx="9106383" cy="2800395"/>
          </a:xfrm>
        </p:spPr>
        <p:txBody>
          <a:bodyPr anchor="t">
            <a:noAutofit/>
          </a:bodyPr>
          <a:lstStyle/>
          <a:p>
            <a:pPr marL="0" indent="0">
              <a:buNone/>
            </a:pPr>
            <a:r>
              <a:rPr lang="en-US" sz="1800" dirty="0"/>
              <a:t> </a:t>
            </a:r>
            <a:r>
              <a:rPr lang="en-US" sz="1800" b="1" dirty="0"/>
              <a:t>Luspatercept</a:t>
            </a:r>
            <a:r>
              <a:rPr lang="en-US" sz="1800" dirty="0"/>
              <a:t> </a:t>
            </a:r>
          </a:p>
          <a:p>
            <a:r>
              <a:rPr lang="en-US" sz="1800" b="1" dirty="0"/>
              <a:t>Luspatercept </a:t>
            </a:r>
            <a:r>
              <a:rPr lang="en-US" sz="1800" dirty="0"/>
              <a:t>ACE-536; </a:t>
            </a:r>
            <a:r>
              <a:rPr lang="en-US" sz="1800" dirty="0" err="1"/>
              <a:t>Acceleron</a:t>
            </a:r>
            <a:r>
              <a:rPr lang="en-US" sz="1800" b="1" dirty="0"/>
              <a:t>/</a:t>
            </a:r>
            <a:r>
              <a:rPr lang="en-US" sz="1800" dirty="0"/>
              <a:t> Celgene Corp) is another ligand-trapping fusion protein that contains the extracellular domain of human activin receptor type IIB (ACTRIIB) modified to diminish activin binding. </a:t>
            </a:r>
          </a:p>
          <a:p>
            <a:r>
              <a:rPr lang="en-US" sz="1800" dirty="0"/>
              <a:t>It has been shown to exert erythropoietic activity and stimulate the maturation of late-stage erythroid precursors in vivo. </a:t>
            </a:r>
          </a:p>
          <a:p>
            <a:r>
              <a:rPr lang="en-US" sz="1800" dirty="0"/>
              <a:t>The treatment with EPO and </a:t>
            </a:r>
            <a:r>
              <a:rPr lang="en-US" sz="1800" dirty="0" err="1"/>
              <a:t>luspatercept</a:t>
            </a:r>
            <a:r>
              <a:rPr lang="en-US" sz="1800" dirty="0"/>
              <a:t> provides a synergistic erythropoietic response.</a:t>
            </a:r>
          </a:p>
          <a:p>
            <a:r>
              <a:rPr lang="en-US" sz="1800" dirty="0"/>
              <a:t> In a phase 1, randomized, double-blind, placebo-controlled, clinical trial of ACE-536, it increased </a:t>
            </a:r>
            <a:r>
              <a:rPr lang="en-US" sz="1800" dirty="0" err="1"/>
              <a:t>Hb</a:t>
            </a:r>
            <a:r>
              <a:rPr lang="en-US" sz="1800" dirty="0"/>
              <a:t> levels in a dose-dependent mode 7 days after treatment initiation, and this effect was maintained for several weeks following treatment in postmenopausal women. </a:t>
            </a:r>
          </a:p>
        </p:txBody>
      </p:sp>
    </p:spTree>
    <p:extLst>
      <p:ext uri="{BB962C8B-B14F-4D97-AF65-F5344CB8AC3E}">
        <p14:creationId xmlns:p14="http://schemas.microsoft.com/office/powerpoint/2010/main" val="2045770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10D71B-DB1C-9F4F-90ED-83C0D5308DCB}"/>
              </a:ext>
            </a:extLst>
          </p:cNvPr>
          <p:cNvSpPr>
            <a:spLocks noGrp="1"/>
          </p:cNvSpPr>
          <p:nvPr>
            <p:ph type="title"/>
          </p:nvPr>
        </p:nvSpPr>
        <p:spPr>
          <a:xfrm>
            <a:off x="1006900" y="1714500"/>
            <a:ext cx="3141430" cy="2286001"/>
          </a:xfrm>
        </p:spPr>
        <p:txBody>
          <a:bodyPr>
            <a:normAutofit fontScale="90000"/>
          </a:bodyPr>
          <a:lstStyle/>
          <a:p>
            <a:pPr algn="ctr" fontAlgn="base"/>
            <a:r>
              <a:rPr lang="en-US" sz="5600" b="1" dirty="0"/>
              <a:t>ESA Adjuvant Therapies</a:t>
            </a:r>
            <a:br>
              <a:rPr lang="en-US" sz="5600" b="1" dirty="0"/>
            </a:br>
            <a:r>
              <a:rPr lang="en-US" sz="5600" dirty="0"/>
              <a:t/>
            </a:r>
            <a:br>
              <a:rPr lang="en-US" sz="5600" dirty="0"/>
            </a:br>
            <a:endParaRPr lang="en-US" sz="5600" dirty="0"/>
          </a:p>
        </p:txBody>
      </p:sp>
      <p:cxnSp>
        <p:nvCxnSpPr>
          <p:cNvPr id="16" name="Straight Connector 15">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482D71A-D783-CD42-B7EF-76251A17DE58}"/>
              </a:ext>
            </a:extLst>
          </p:cNvPr>
          <p:cNvSpPr>
            <a:spLocks noGrp="1"/>
          </p:cNvSpPr>
          <p:nvPr>
            <p:ph idx="1"/>
          </p:nvPr>
        </p:nvSpPr>
        <p:spPr>
          <a:xfrm>
            <a:off x="4654295" y="881743"/>
            <a:ext cx="6530800" cy="5004298"/>
          </a:xfrm>
        </p:spPr>
        <p:txBody>
          <a:bodyPr anchor="ctr">
            <a:noAutofit/>
          </a:bodyPr>
          <a:lstStyle/>
          <a:p>
            <a:pPr marL="0" indent="0" fontAlgn="base">
              <a:buNone/>
            </a:pPr>
            <a:r>
              <a:rPr lang="en-US" sz="2000" dirty="0"/>
              <a:t>Positive results on decreased ESA resistance with the use of</a:t>
            </a:r>
          </a:p>
          <a:p>
            <a:pPr fontAlgn="base"/>
            <a:r>
              <a:rPr lang="en-US" sz="2000" dirty="0"/>
              <a:t> L-carnitine</a:t>
            </a:r>
          </a:p>
          <a:p>
            <a:pPr fontAlgn="base"/>
            <a:r>
              <a:rPr lang="en-US" sz="2000" dirty="0"/>
              <a:t>ascorbic acid</a:t>
            </a:r>
          </a:p>
          <a:p>
            <a:pPr fontAlgn="base"/>
            <a:r>
              <a:rPr lang="en-US" sz="2000" dirty="0"/>
              <a:t> vitamin</a:t>
            </a:r>
          </a:p>
          <a:p>
            <a:pPr fontAlgn="base"/>
            <a:r>
              <a:rPr lang="en-US" sz="2000" dirty="0"/>
              <a:t> statins</a:t>
            </a:r>
            <a:endParaRPr lang="en-US" sz="2000" u="sng" baseline="30000" dirty="0"/>
          </a:p>
          <a:p>
            <a:pPr fontAlgn="base"/>
            <a:r>
              <a:rPr lang="en-US" sz="2000" dirty="0"/>
              <a:t> zinc</a:t>
            </a:r>
            <a:endParaRPr lang="en-US" sz="2000" u="sng" baseline="30000" dirty="0"/>
          </a:p>
          <a:p>
            <a:pPr fontAlgn="base"/>
            <a:r>
              <a:rPr lang="en-US" sz="2000" dirty="0"/>
              <a:t> and ferric citrate</a:t>
            </a:r>
            <a:endParaRPr lang="en-US" sz="2000" u="sng" baseline="30000" dirty="0"/>
          </a:p>
          <a:p>
            <a:pPr marL="0" indent="0" fontAlgn="base">
              <a:buNone/>
            </a:pPr>
            <a:endParaRPr lang="en-US" sz="2000" dirty="0"/>
          </a:p>
          <a:p>
            <a:pPr marL="0" indent="0" fontAlgn="base">
              <a:buNone/>
            </a:pPr>
            <a:r>
              <a:rPr lang="en-US" sz="2000" dirty="0"/>
              <a:t>current international guidelines do not recommend </a:t>
            </a:r>
          </a:p>
          <a:p>
            <a:pPr marL="0" indent="0" fontAlgn="base">
              <a:buNone/>
            </a:pPr>
            <a:r>
              <a:rPr lang="en-US" sz="2000" dirty="0"/>
              <a:t>adjuvant therapies, and iron, folic acid and vitamin </a:t>
            </a:r>
          </a:p>
          <a:p>
            <a:pPr marL="0" indent="0" fontAlgn="base">
              <a:buNone/>
            </a:pPr>
            <a:r>
              <a:rPr lang="en-US" sz="2000" dirty="0"/>
              <a:t>B12 supplementation is only recommended when the </a:t>
            </a:r>
          </a:p>
          <a:p>
            <a:pPr marL="0" indent="0" fontAlgn="base">
              <a:buNone/>
            </a:pPr>
            <a:r>
              <a:rPr lang="en-US" sz="2000" dirty="0"/>
              <a:t>need is diagnosed and not as a routine</a:t>
            </a:r>
          </a:p>
          <a:p>
            <a:pPr marL="0" indent="0" fontAlgn="base">
              <a:buNone/>
            </a:pPr>
            <a:r>
              <a:rPr lang="en-US" sz="2000" dirty="0"/>
              <a:t> prescription for ESA optimization.</a:t>
            </a:r>
          </a:p>
          <a:p>
            <a:endParaRPr lang="en-US" sz="2000" dirty="0"/>
          </a:p>
        </p:txBody>
      </p:sp>
      <p:sp>
        <p:nvSpPr>
          <p:cNvPr id="4" name="Rectangle 3">
            <a:extLst>
              <a:ext uri="{FF2B5EF4-FFF2-40B4-BE49-F238E27FC236}">
                <a16:creationId xmlns:a16="http://schemas.microsoft.com/office/drawing/2014/main" xmlns="" id="{52B92FA1-0F62-8446-9622-A4792FB32346}"/>
              </a:ext>
            </a:extLst>
          </p:cNvPr>
          <p:cNvSpPr/>
          <p:nvPr/>
        </p:nvSpPr>
        <p:spPr>
          <a:xfrm>
            <a:off x="664027" y="3947049"/>
            <a:ext cx="3666828" cy="1938992"/>
          </a:xfrm>
          <a:prstGeom prst="rect">
            <a:avLst/>
          </a:prstGeom>
          <a:solidFill>
            <a:schemeClr val="tx1"/>
          </a:solidFill>
        </p:spPr>
        <p:txBody>
          <a:bodyPr wrap="square">
            <a:spAutoFit/>
          </a:bodyPr>
          <a:lstStyle/>
          <a:p>
            <a:pPr fontAlgn="base"/>
            <a:r>
              <a:rPr lang="en-US" sz="2400" dirty="0">
                <a:solidFill>
                  <a:schemeClr val="bg1"/>
                </a:solidFill>
              </a:rPr>
              <a:t>Adjuvant therapies aimed at optimizing ESA response may be a promising strategy in the treatment of anemia in patients with CKD. </a:t>
            </a:r>
          </a:p>
        </p:txBody>
      </p:sp>
    </p:spTree>
    <p:extLst>
      <p:ext uri="{BB962C8B-B14F-4D97-AF65-F5344CB8AC3E}">
        <p14:creationId xmlns:p14="http://schemas.microsoft.com/office/powerpoint/2010/main" val="69321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17C17EA5-1BD9-4D46-BBA4-E879CE18F2CC}"/>
              </a:ext>
            </a:extLst>
          </p:cNvPr>
          <p:cNvSpPr>
            <a:spLocks noGrp="1"/>
          </p:cNvSpPr>
          <p:nvPr>
            <p:ph type="title"/>
          </p:nvPr>
        </p:nvSpPr>
        <p:spPr>
          <a:xfrm>
            <a:off x="1123356" y="682450"/>
            <a:ext cx="9984615" cy="1597228"/>
          </a:xfrm>
        </p:spPr>
        <p:txBody>
          <a:bodyPr>
            <a:normAutofit/>
          </a:bodyPr>
          <a:lstStyle/>
          <a:p>
            <a:r>
              <a:rPr lang="en-US" sz="5100" b="1" dirty="0"/>
              <a:t>Hypo responsiveness to erythropoietin can be defined as:</a:t>
            </a:r>
          </a:p>
        </p:txBody>
      </p:sp>
      <p:pic>
        <p:nvPicPr>
          <p:cNvPr id="7" name="Picture 6">
            <a:extLst>
              <a:ext uri="{FF2B5EF4-FFF2-40B4-BE49-F238E27FC236}">
                <a16:creationId xmlns:a16="http://schemas.microsoft.com/office/drawing/2014/main" xmlns="" id="{E7A517A8-9061-EF4D-8F55-69F554EC3AF7}"/>
              </a:ext>
            </a:extLst>
          </p:cNvPr>
          <p:cNvPicPr>
            <a:picLocks noChangeAspect="1"/>
          </p:cNvPicPr>
          <p:nvPr/>
        </p:nvPicPr>
        <p:blipFill>
          <a:blip r:embed="rId2"/>
          <a:stretch>
            <a:fillRect/>
          </a:stretch>
        </p:blipFill>
        <p:spPr>
          <a:xfrm>
            <a:off x="801624" y="3141285"/>
            <a:ext cx="2813658" cy="2605240"/>
          </a:xfrm>
          <a:prstGeom prst="rect">
            <a:avLst/>
          </a:prstGeom>
        </p:spPr>
      </p:pic>
      <p:sp>
        <p:nvSpPr>
          <p:cNvPr id="3" name="Content Placeholder 2">
            <a:extLst>
              <a:ext uri="{FF2B5EF4-FFF2-40B4-BE49-F238E27FC236}">
                <a16:creationId xmlns:a16="http://schemas.microsoft.com/office/drawing/2014/main" xmlns="" id="{F684BEF7-F4FF-D147-AB3A-D7FC52755BED}"/>
              </a:ext>
            </a:extLst>
          </p:cNvPr>
          <p:cNvSpPr>
            <a:spLocks noGrp="1"/>
          </p:cNvSpPr>
          <p:nvPr>
            <p:ph idx="1"/>
          </p:nvPr>
        </p:nvSpPr>
        <p:spPr>
          <a:xfrm>
            <a:off x="4016828" y="2311998"/>
            <a:ext cx="6662058" cy="2712342"/>
          </a:xfrm>
        </p:spPr>
        <p:txBody>
          <a:bodyPr anchor="t">
            <a:noAutofit/>
          </a:bodyPr>
          <a:lstStyle/>
          <a:p>
            <a:pPr marL="0" indent="0">
              <a:buNone/>
            </a:pPr>
            <a:r>
              <a:rPr lang="en-US" sz="2000" b="1" dirty="0"/>
              <a:t>The ESA Resistance Index (ERI) defined as:</a:t>
            </a:r>
          </a:p>
          <a:p>
            <a:r>
              <a:rPr lang="en-US" sz="2000" b="1" dirty="0"/>
              <a:t> The weekly weight-adjusted ESA dose (U/kg/week) divided by hemoglobin level (g/dl). </a:t>
            </a:r>
          </a:p>
          <a:p>
            <a:r>
              <a:rPr lang="en-US" sz="2000" b="1" dirty="0"/>
              <a:t> By means of the ERI values (baseline data), patients were divided into quartiles: </a:t>
            </a:r>
          </a:p>
          <a:p>
            <a:r>
              <a:rPr lang="en-US" sz="2000" b="1" dirty="0"/>
              <a:t> The cut-off values were:</a:t>
            </a:r>
          </a:p>
          <a:p>
            <a:pPr marL="514350" indent="-514350">
              <a:buFont typeface="+mj-lt"/>
              <a:buAutoNum type="arabicParenR"/>
            </a:pPr>
            <a:r>
              <a:rPr lang="en-US" sz="2000" b="1" dirty="0"/>
              <a:t>Quartile 1 &lt; 4.19</a:t>
            </a:r>
          </a:p>
          <a:p>
            <a:pPr marL="514350" indent="-514350">
              <a:buFont typeface="+mj-lt"/>
              <a:buAutoNum type="arabicParenR"/>
            </a:pPr>
            <a:r>
              <a:rPr lang="en-US" sz="2000" b="1" dirty="0"/>
              <a:t>Quartile 2 (4.20 – 6.64)</a:t>
            </a:r>
          </a:p>
          <a:p>
            <a:pPr marL="514350" indent="-514350">
              <a:buFont typeface="+mj-lt"/>
              <a:buAutoNum type="arabicParenR"/>
            </a:pPr>
            <a:r>
              <a:rPr lang="en-US" sz="2000" b="1" dirty="0"/>
              <a:t>Quartile 3 (6.65 – 10.11)</a:t>
            </a:r>
          </a:p>
          <a:p>
            <a:pPr marL="514350" indent="-514350">
              <a:buFont typeface="+mj-lt"/>
              <a:buAutoNum type="arabicParenR"/>
            </a:pPr>
            <a:r>
              <a:rPr lang="en-US" sz="2000" b="1" dirty="0"/>
              <a:t>Quartile 4 &gt; 10.11</a:t>
            </a:r>
          </a:p>
        </p:txBody>
      </p:sp>
      <p:sp>
        <p:nvSpPr>
          <p:cNvPr id="5" name="Rectangle 4">
            <a:extLst>
              <a:ext uri="{FF2B5EF4-FFF2-40B4-BE49-F238E27FC236}">
                <a16:creationId xmlns:a16="http://schemas.microsoft.com/office/drawing/2014/main" xmlns="" id="{8B28E431-A16E-7A45-9A2B-31BC7F387FC3}"/>
              </a:ext>
            </a:extLst>
          </p:cNvPr>
          <p:cNvSpPr/>
          <p:nvPr/>
        </p:nvSpPr>
        <p:spPr>
          <a:xfrm>
            <a:off x="1908582" y="6118165"/>
            <a:ext cx="9118715" cy="523220"/>
          </a:xfrm>
          <a:prstGeom prst="rect">
            <a:avLst/>
          </a:prstGeom>
          <a:solidFill>
            <a:schemeClr val="tx1"/>
          </a:solidFill>
        </p:spPr>
        <p:txBody>
          <a:bodyPr wrap="none">
            <a:spAutoFit/>
          </a:bodyPr>
          <a:lstStyle/>
          <a:p>
            <a:pPr>
              <a:spcAft>
                <a:spcPts val="600"/>
              </a:spcAft>
            </a:pPr>
            <a:r>
              <a:rPr lang="en-US" sz="2800" b="1" dirty="0">
                <a:solidFill>
                  <a:schemeClr val="bg1"/>
                </a:solidFill>
              </a:rPr>
              <a:t>Patients in the upper quartile were defined as ESA resistant.</a:t>
            </a:r>
            <a:endParaRPr lang="en-US" sz="2800" b="1">
              <a:solidFill>
                <a:schemeClr val="bg1"/>
              </a:solidFill>
            </a:endParaRPr>
          </a:p>
        </p:txBody>
      </p:sp>
    </p:spTree>
    <p:extLst>
      <p:ext uri="{BB962C8B-B14F-4D97-AF65-F5344CB8AC3E}">
        <p14:creationId xmlns:p14="http://schemas.microsoft.com/office/powerpoint/2010/main" val="312692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A73321A-1427-5045-B6D7-4D74C2A84699}"/>
              </a:ext>
            </a:extLst>
          </p:cNvPr>
          <p:cNvSpPr/>
          <p:nvPr/>
        </p:nvSpPr>
        <p:spPr>
          <a:xfrm>
            <a:off x="718457" y="4196442"/>
            <a:ext cx="10156372" cy="17387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 months of continuous </a:t>
            </a:r>
            <a:r>
              <a:rPr lang="en-US" sz="3200" dirty="0" err="1">
                <a:solidFill>
                  <a:schemeClr val="bg1"/>
                </a:solidFill>
              </a:rPr>
              <a:t>rhEPO</a:t>
            </a:r>
            <a:r>
              <a:rPr lang="en-US" sz="3200" dirty="0">
                <a:solidFill>
                  <a:schemeClr val="bg1"/>
                </a:solidFill>
              </a:rPr>
              <a:t> </a:t>
            </a:r>
            <a:r>
              <a:rPr lang="en-US" sz="3200" dirty="0" err="1">
                <a:solidFill>
                  <a:schemeClr val="bg1"/>
                </a:solidFill>
              </a:rPr>
              <a:t>hyporesponsiveness</a:t>
            </a:r>
            <a:r>
              <a:rPr lang="en-US" sz="3200" dirty="0">
                <a:solidFill>
                  <a:schemeClr val="bg1"/>
                </a:solidFill>
              </a:rPr>
              <a:t> can be used to differentiate acute from chronic </a:t>
            </a:r>
            <a:r>
              <a:rPr lang="en-US" sz="3200" dirty="0" err="1">
                <a:solidFill>
                  <a:schemeClr val="bg1"/>
                </a:solidFill>
              </a:rPr>
              <a:t>rhEPO</a:t>
            </a:r>
            <a:r>
              <a:rPr lang="en-US" sz="3200" dirty="0">
                <a:solidFill>
                  <a:schemeClr val="bg1"/>
                </a:solidFill>
              </a:rPr>
              <a:t> </a:t>
            </a:r>
            <a:r>
              <a:rPr lang="en-US" sz="3200" dirty="0" err="1">
                <a:solidFill>
                  <a:schemeClr val="bg1"/>
                </a:solidFill>
              </a:rPr>
              <a:t>hyporesponsiveness</a:t>
            </a:r>
            <a:endParaRPr lang="en-US" sz="3200" dirty="0">
              <a:solidFill>
                <a:schemeClr val="bg1"/>
              </a:solidFill>
            </a:endParaRPr>
          </a:p>
        </p:txBody>
      </p:sp>
      <p:sp>
        <p:nvSpPr>
          <p:cNvPr id="2" name="Title 1">
            <a:extLst>
              <a:ext uri="{FF2B5EF4-FFF2-40B4-BE49-F238E27FC236}">
                <a16:creationId xmlns:a16="http://schemas.microsoft.com/office/drawing/2014/main" xmlns="" id="{93E1D3F1-1C9E-2240-AF94-58983678C441}"/>
              </a:ext>
            </a:extLst>
          </p:cNvPr>
          <p:cNvSpPr>
            <a:spLocks noGrp="1"/>
          </p:cNvSpPr>
          <p:nvPr>
            <p:ph type="title"/>
          </p:nvPr>
        </p:nvSpPr>
        <p:spPr/>
        <p:txBody>
          <a:bodyPr>
            <a:normAutofit/>
          </a:bodyPr>
          <a:lstStyle/>
          <a:p>
            <a:r>
              <a:rPr lang="en-US" sz="5400" b="1" dirty="0"/>
              <a:t>Resistance to </a:t>
            </a:r>
            <a:r>
              <a:rPr lang="en-US" sz="5400" b="1" dirty="0" err="1"/>
              <a:t>rhEPO</a:t>
            </a:r>
            <a:endParaRPr lang="en-US" sz="5400" b="1" dirty="0"/>
          </a:p>
        </p:txBody>
      </p:sp>
      <p:sp>
        <p:nvSpPr>
          <p:cNvPr id="3" name="Content Placeholder 2">
            <a:extLst>
              <a:ext uri="{FF2B5EF4-FFF2-40B4-BE49-F238E27FC236}">
                <a16:creationId xmlns:a16="http://schemas.microsoft.com/office/drawing/2014/main" xmlns="" id="{74FE675E-4AD6-A54B-9A38-C9060AA5C52C}"/>
              </a:ext>
            </a:extLst>
          </p:cNvPr>
          <p:cNvSpPr>
            <a:spLocks noGrp="1"/>
          </p:cNvSpPr>
          <p:nvPr>
            <p:ph idx="1"/>
          </p:nvPr>
        </p:nvSpPr>
        <p:spPr>
          <a:xfrm>
            <a:off x="838200" y="1809298"/>
            <a:ext cx="10515600" cy="2305504"/>
          </a:xfrm>
        </p:spPr>
        <p:txBody>
          <a:bodyPr>
            <a:normAutofit fontScale="85000" lnSpcReduction="20000"/>
          </a:bodyPr>
          <a:lstStyle/>
          <a:p>
            <a:pPr marL="0" indent="0">
              <a:buNone/>
            </a:pPr>
            <a:r>
              <a:rPr lang="en-US" dirty="0"/>
              <a:t>can be experienced as:</a:t>
            </a:r>
          </a:p>
          <a:p>
            <a:r>
              <a:rPr lang="en-US" dirty="0"/>
              <a:t> Acute</a:t>
            </a:r>
          </a:p>
          <a:p>
            <a:r>
              <a:rPr lang="en-US" dirty="0"/>
              <a:t>Short term episodes </a:t>
            </a:r>
          </a:p>
          <a:p>
            <a:r>
              <a:rPr lang="en-US" dirty="0"/>
              <a:t> longer, more chronic episodes.</a:t>
            </a:r>
          </a:p>
          <a:p>
            <a:endParaRPr lang="en-US" dirty="0"/>
          </a:p>
          <a:p>
            <a:pPr marL="0" indent="0">
              <a:buNone/>
            </a:pPr>
            <a:r>
              <a:rPr lang="en-US" dirty="0">
                <a:solidFill>
                  <a:schemeClr val="bg1"/>
                </a:solidFill>
              </a:rPr>
              <a:t>.</a:t>
            </a:r>
          </a:p>
          <a:p>
            <a:pPr marL="0" indent="0">
              <a:buNone/>
            </a:pPr>
            <a:endParaRPr lang="en-US" dirty="0"/>
          </a:p>
        </p:txBody>
      </p:sp>
      <p:sp>
        <p:nvSpPr>
          <p:cNvPr id="4" name="Rectangle 3">
            <a:extLst>
              <a:ext uri="{FF2B5EF4-FFF2-40B4-BE49-F238E27FC236}">
                <a16:creationId xmlns:a16="http://schemas.microsoft.com/office/drawing/2014/main" xmlns="" id="{9481291B-D47E-8449-8390-868B79132CAB}"/>
              </a:ext>
            </a:extLst>
          </p:cNvPr>
          <p:cNvSpPr/>
          <p:nvPr/>
        </p:nvSpPr>
        <p:spPr>
          <a:xfrm>
            <a:off x="2057400" y="5954881"/>
            <a:ext cx="7690757" cy="369332"/>
          </a:xfrm>
          <a:prstGeom prst="rect">
            <a:avLst/>
          </a:prstGeom>
        </p:spPr>
        <p:txBody>
          <a:bodyPr wrap="square">
            <a:spAutoFit/>
          </a:bodyPr>
          <a:lstStyle/>
          <a:p>
            <a:r>
              <a:rPr lang="en-US" dirty="0">
                <a:latin typeface="Helvetica" pitchFamily="2" charset="0"/>
              </a:rPr>
              <a:t>Kidney International Reports (2018) 3, 841</a:t>
            </a:r>
            <a:r>
              <a:rPr lang="en-US" b="1" dirty="0">
                <a:latin typeface="Helvetica" pitchFamily="2" charset="0"/>
              </a:rPr>
              <a:t>–</a:t>
            </a:r>
            <a:r>
              <a:rPr lang="en-US" dirty="0">
                <a:latin typeface="Helvetica" pitchFamily="2" charset="0"/>
              </a:rPr>
              <a:t>850</a:t>
            </a:r>
            <a:endParaRPr lang="en-US" dirty="0">
              <a:effectLst/>
              <a:latin typeface="Helvetica" pitchFamily="2" charset="0"/>
            </a:endParaRPr>
          </a:p>
        </p:txBody>
      </p:sp>
      <p:cxnSp>
        <p:nvCxnSpPr>
          <p:cNvPr id="6" name="Straight Connector 5">
            <a:extLst>
              <a:ext uri="{FF2B5EF4-FFF2-40B4-BE49-F238E27FC236}">
                <a16:creationId xmlns:a16="http://schemas.microsoft.com/office/drawing/2014/main" xmlns="" id="{3B1C4DFD-BEC5-004E-9DC4-9C199C5F40DD}"/>
              </a:ext>
            </a:extLst>
          </p:cNvPr>
          <p:cNvCxnSpPr>
            <a:cxnSpLocks/>
          </p:cNvCxnSpPr>
          <p:nvPr/>
        </p:nvCxnSpPr>
        <p:spPr>
          <a:xfrm>
            <a:off x="489861" y="1583862"/>
            <a:ext cx="6498771" cy="0"/>
          </a:xfrm>
          <a:prstGeom prst="line">
            <a:avLst/>
          </a:prstGeom>
          <a:ln w="1111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02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74ABB-1532-4E4A-8E49-A7FE131CF44D}"/>
              </a:ext>
            </a:extLst>
          </p:cNvPr>
          <p:cNvSpPr>
            <a:spLocks noGrp="1"/>
          </p:cNvSpPr>
          <p:nvPr>
            <p:ph type="title"/>
          </p:nvPr>
        </p:nvSpPr>
        <p:spPr/>
        <p:txBody>
          <a:bodyPr/>
          <a:lstStyle/>
          <a:p>
            <a:r>
              <a:rPr lang="en-US" b="1" dirty="0"/>
              <a:t>Why this is important?</a:t>
            </a:r>
          </a:p>
        </p:txBody>
      </p:sp>
      <p:sp>
        <p:nvSpPr>
          <p:cNvPr id="3" name="Content Placeholder 2">
            <a:extLst>
              <a:ext uri="{FF2B5EF4-FFF2-40B4-BE49-F238E27FC236}">
                <a16:creationId xmlns:a16="http://schemas.microsoft.com/office/drawing/2014/main" xmlns="" id="{58C5F00C-31D3-6344-AF02-99B4EB0EF35C}"/>
              </a:ext>
            </a:extLst>
          </p:cNvPr>
          <p:cNvSpPr>
            <a:spLocks noGrp="1"/>
          </p:cNvSpPr>
          <p:nvPr>
            <p:ph idx="1"/>
          </p:nvPr>
        </p:nvSpPr>
        <p:spPr/>
        <p:txBody>
          <a:bodyPr/>
          <a:lstStyle/>
          <a:p>
            <a:r>
              <a:rPr lang="en-US" dirty="0"/>
              <a:t>Resistance to EPO increases the risk of death in patients with CKD owing to its association with increased blood pressure (increased cardiovascular risk), increased blood viscosity (endothelial stress), and improved platelet function (prothrombotic effect).</a:t>
            </a:r>
            <a:endParaRPr lang="en-US" u="sng" baseline="30000" dirty="0"/>
          </a:p>
          <a:p>
            <a:endParaRPr lang="en-US" u="sng" baseline="30000" dirty="0"/>
          </a:p>
          <a:p>
            <a:r>
              <a:rPr lang="en-US" dirty="0"/>
              <a:t>Therefore, identification of the factors that modify the response to the use of this class of drugs and development</a:t>
            </a:r>
          </a:p>
          <a:p>
            <a:pPr marL="0" indent="0">
              <a:buNone/>
            </a:pPr>
            <a:r>
              <a:rPr lang="en-US" dirty="0"/>
              <a:t> of strategies to optimize the benefits of </a:t>
            </a:r>
          </a:p>
          <a:p>
            <a:pPr marL="0" indent="0">
              <a:buNone/>
            </a:pPr>
            <a:r>
              <a:rPr lang="en-US" dirty="0"/>
              <a:t>treating anemia are essential.</a:t>
            </a:r>
          </a:p>
        </p:txBody>
      </p:sp>
      <p:cxnSp>
        <p:nvCxnSpPr>
          <p:cNvPr id="4" name="Straight Connector 3">
            <a:extLst>
              <a:ext uri="{FF2B5EF4-FFF2-40B4-BE49-F238E27FC236}">
                <a16:creationId xmlns:a16="http://schemas.microsoft.com/office/drawing/2014/main" xmlns="" id="{97D8F95D-B054-3E47-845B-05E8D540021A}"/>
              </a:ext>
            </a:extLst>
          </p:cNvPr>
          <p:cNvCxnSpPr>
            <a:cxnSpLocks/>
          </p:cNvCxnSpPr>
          <p:nvPr/>
        </p:nvCxnSpPr>
        <p:spPr>
          <a:xfrm>
            <a:off x="163286" y="1453237"/>
            <a:ext cx="6498771" cy="0"/>
          </a:xfrm>
          <a:prstGeom prst="line">
            <a:avLst/>
          </a:prstGeom>
          <a:ln w="111125">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533CC09F-65D8-4A45-8D67-4713C703A14C}"/>
              </a:ext>
            </a:extLst>
          </p:cNvPr>
          <p:cNvPicPr>
            <a:picLocks noChangeAspect="1"/>
          </p:cNvPicPr>
          <p:nvPr/>
        </p:nvPicPr>
        <p:blipFill>
          <a:blip r:embed="rId2"/>
          <a:stretch>
            <a:fillRect/>
          </a:stretch>
        </p:blipFill>
        <p:spPr>
          <a:xfrm>
            <a:off x="8017330" y="4494896"/>
            <a:ext cx="3195866" cy="2015854"/>
          </a:xfrm>
          <a:prstGeom prst="rect">
            <a:avLst/>
          </a:prstGeom>
        </p:spPr>
      </p:pic>
    </p:spTree>
    <p:extLst>
      <p:ext uri="{BB962C8B-B14F-4D97-AF65-F5344CB8AC3E}">
        <p14:creationId xmlns:p14="http://schemas.microsoft.com/office/powerpoint/2010/main" val="276272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258A5-8C7D-7042-8216-AE734B3EF29F}"/>
              </a:ext>
            </a:extLst>
          </p:cNvPr>
          <p:cNvSpPr>
            <a:spLocks noGrp="1"/>
          </p:cNvSpPr>
          <p:nvPr>
            <p:ph type="title"/>
          </p:nvPr>
        </p:nvSpPr>
        <p:spPr/>
        <p:txBody>
          <a:bodyPr>
            <a:normAutofit/>
          </a:bodyPr>
          <a:lstStyle/>
          <a:p>
            <a:r>
              <a:rPr lang="en-US" b="1" dirty="0"/>
              <a:t>EPIDEMIOLOGY</a:t>
            </a:r>
            <a:br>
              <a:rPr lang="en-US" b="1" dirty="0"/>
            </a:br>
            <a:endParaRPr lang="en-US" b="1" dirty="0"/>
          </a:p>
        </p:txBody>
      </p:sp>
      <p:sp>
        <p:nvSpPr>
          <p:cNvPr id="3" name="Content Placeholder 2">
            <a:extLst>
              <a:ext uri="{FF2B5EF4-FFF2-40B4-BE49-F238E27FC236}">
                <a16:creationId xmlns:a16="http://schemas.microsoft.com/office/drawing/2014/main" xmlns="" id="{980DDB68-BB99-1442-B955-E4904542FBEF}"/>
              </a:ext>
            </a:extLst>
          </p:cNvPr>
          <p:cNvSpPr>
            <a:spLocks noGrp="1"/>
          </p:cNvSpPr>
          <p:nvPr>
            <p:ph idx="1"/>
          </p:nvPr>
        </p:nvSpPr>
        <p:spPr/>
        <p:txBody>
          <a:bodyPr/>
          <a:lstStyle/>
          <a:p>
            <a:r>
              <a:rPr lang="en-US" b="1" dirty="0"/>
              <a:t>12.5 percent of hemodialysis patients</a:t>
            </a:r>
          </a:p>
          <a:p>
            <a:endParaRPr lang="en-US" b="1" dirty="0"/>
          </a:p>
          <a:p>
            <a:r>
              <a:rPr lang="en-US" b="1" dirty="0"/>
              <a:t>On peritoneal dialysis is likely much less common than among hemodialysis</a:t>
            </a:r>
          </a:p>
          <a:p>
            <a:endParaRPr lang="en-US" b="1" dirty="0"/>
          </a:p>
          <a:p>
            <a:endParaRPr lang="en-US" b="1" dirty="0"/>
          </a:p>
        </p:txBody>
      </p:sp>
      <p:cxnSp>
        <p:nvCxnSpPr>
          <p:cNvPr id="4" name="Straight Connector 3">
            <a:extLst>
              <a:ext uri="{FF2B5EF4-FFF2-40B4-BE49-F238E27FC236}">
                <a16:creationId xmlns:a16="http://schemas.microsoft.com/office/drawing/2014/main" xmlns="" id="{E40386A9-6739-7C45-A446-70286F1846BE}"/>
              </a:ext>
            </a:extLst>
          </p:cNvPr>
          <p:cNvCxnSpPr>
            <a:cxnSpLocks/>
          </p:cNvCxnSpPr>
          <p:nvPr/>
        </p:nvCxnSpPr>
        <p:spPr>
          <a:xfrm>
            <a:off x="163286" y="1289950"/>
            <a:ext cx="6498771" cy="0"/>
          </a:xfrm>
          <a:prstGeom prst="line">
            <a:avLst/>
          </a:prstGeom>
          <a:ln w="111125">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F135B1AC-4221-0C45-A55A-37342AE8E199}"/>
              </a:ext>
            </a:extLst>
          </p:cNvPr>
          <p:cNvPicPr>
            <a:picLocks noChangeAspect="1"/>
          </p:cNvPicPr>
          <p:nvPr/>
        </p:nvPicPr>
        <p:blipFill>
          <a:blip r:embed="rId2"/>
          <a:stretch>
            <a:fillRect/>
          </a:stretch>
        </p:blipFill>
        <p:spPr>
          <a:xfrm>
            <a:off x="0" y="5271409"/>
            <a:ext cx="12192000" cy="1409700"/>
          </a:xfrm>
          <a:prstGeom prst="rect">
            <a:avLst/>
          </a:prstGeom>
        </p:spPr>
      </p:pic>
    </p:spTree>
    <p:extLst>
      <p:ext uri="{BB962C8B-B14F-4D97-AF65-F5344CB8AC3E}">
        <p14:creationId xmlns:p14="http://schemas.microsoft.com/office/powerpoint/2010/main" val="266553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2221</Words>
  <Application>Microsoft Office PowerPoint</Application>
  <PresentationFormat>Custom</PresentationFormat>
  <Paragraphs>257</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Erythropoietin Resistance in Patients with Chronic Kidney Disease: Current Perspectives</vt:lpstr>
      <vt:lpstr>ESA resistance or  Hypo responsiveness</vt:lpstr>
      <vt:lpstr>Hypo responsiveness to erythropoietin can be defined as:</vt:lpstr>
      <vt:lpstr>Hypo responsiveness to erythropoietin can be defined as:</vt:lpstr>
      <vt:lpstr>Hypo responsiveness to erythropoietin can be defined as:</vt:lpstr>
      <vt:lpstr>Hypo responsiveness to erythropoietin can be defined as:</vt:lpstr>
      <vt:lpstr>Resistance to rhEPO</vt:lpstr>
      <vt:lpstr>Why this is important?</vt:lpstr>
      <vt:lpstr>EPIDEMIOLOGY </vt:lpstr>
      <vt:lpstr>CAUSES </vt:lpstr>
      <vt:lpstr>PowerPoint Presentation</vt:lpstr>
      <vt:lpstr>PowerPoint Presentation</vt:lpstr>
      <vt:lpstr>ESA Response Conditioning Factors and Optimization Strategies </vt:lpstr>
      <vt:lpstr>ESA Response Conditioning Factors and Optimization Strategies </vt:lpstr>
      <vt:lpstr>Nutritional Status </vt:lpstr>
      <vt:lpstr>Nutritional Status</vt:lpstr>
      <vt:lpstr>Secondary Hyperparathyroidism </vt:lpstr>
      <vt:lpstr>Secondary Hyperparathyroidism </vt:lpstr>
      <vt:lpstr>Secondary Hyperparathyroidism </vt:lpstr>
      <vt:lpstr>Drugs </vt:lpstr>
      <vt:lpstr>Anti-erythropoietin antibody </vt:lpstr>
      <vt:lpstr>Inadequate dialysis</vt:lpstr>
      <vt:lpstr>Chronic Inflammation </vt:lpstr>
      <vt:lpstr>Chronic Inflammation </vt:lpstr>
      <vt:lpstr>Chronic Inflammation </vt:lpstr>
      <vt:lpstr>Chronic Inflammation</vt:lpstr>
      <vt:lpstr>PowerPoint Presentation</vt:lpstr>
      <vt:lpstr>PowerPoint Presentation</vt:lpstr>
      <vt:lpstr>PowerPoint Presentation</vt:lpstr>
      <vt:lpstr>PowerPoint Presentation</vt:lpstr>
      <vt:lpstr>PowerPoint Presentation</vt:lpstr>
      <vt:lpstr>PowerPoint Presentation</vt:lpstr>
      <vt:lpstr>Pentoxifylline</vt:lpstr>
      <vt:lpstr>PowerPoint Presentation</vt:lpstr>
      <vt:lpstr>PowerPoint Presentation</vt:lpstr>
      <vt:lpstr>PowerPoint Presentation</vt:lpstr>
      <vt:lpstr>PowerPoint Presentation</vt:lpstr>
      <vt:lpstr>Hypoxia-inducible factor (HIF)prolyl hydroxylas inhibitors (PHIs)</vt:lpstr>
      <vt:lpstr>hypoxia-inducible factor prolyl hydroxylase inhibitor (Hif1  inhibitors)</vt:lpstr>
      <vt:lpstr>hypoxia-inducible factor prolyl hydroxylase inhibitor (Hif1  inhibitors)</vt:lpstr>
      <vt:lpstr>hypoxia-inducible factor prolyl hydroxylase inhibitor (Hif1  inhibitors)</vt:lpstr>
      <vt:lpstr>hypoxia-inducible factor prolyl hydroxylase inhibitor (Hif1  inhibitors)</vt:lpstr>
      <vt:lpstr>hypoxia-inducible factor prolyl hydroxylase inhibitor (Hif1  inhibitors)</vt:lpstr>
      <vt:lpstr>Inhibiting hepcidin production</vt:lpstr>
      <vt:lpstr>Inhibiting hepcidin production</vt:lpstr>
      <vt:lpstr>Inhibiting hepcidin production</vt:lpstr>
      <vt:lpstr>Anti-IL-6 antibodies</vt:lpstr>
      <vt:lpstr>Activin type-II receptor (ActRII) IgG-Fc fusion proteins</vt:lpstr>
      <vt:lpstr>Activin type-II receptor (ActRII) IgG-Fc fusion proteins</vt:lpstr>
      <vt:lpstr>Activin type-II receptor (ActRII) IgG-Fc fusion proteins</vt:lpstr>
      <vt:lpstr>Activin type-II receptor (ActRII) IgG-Fc fusion proteins</vt:lpstr>
      <vt:lpstr>ESA Adjuvant Therapies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Erythropoietin Resistance in Patients with Chronic Kidney Disease: Current Perspectives</dc:title>
  <dc:creator>Mohammad Reza Jafari Nakhjavani</dc:creator>
  <cp:lastModifiedBy>Administrator</cp:lastModifiedBy>
  <cp:revision>1</cp:revision>
  <dcterms:created xsi:type="dcterms:W3CDTF">2021-02-08T22:35:25Z</dcterms:created>
  <dcterms:modified xsi:type="dcterms:W3CDTF">2021-01-25T04:44:00Z</dcterms:modified>
</cp:coreProperties>
</file>